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50" r:id="rId2"/>
    <p:sldId id="277" r:id="rId3"/>
    <p:sldId id="352" r:id="rId4"/>
    <p:sldId id="353" r:id="rId5"/>
    <p:sldId id="356" r:id="rId6"/>
    <p:sldId id="347" r:id="rId7"/>
    <p:sldId id="358" r:id="rId8"/>
    <p:sldId id="354" r:id="rId9"/>
    <p:sldId id="361" r:id="rId10"/>
    <p:sldId id="273" r:id="rId11"/>
    <p:sldId id="297" r:id="rId12"/>
    <p:sldId id="295" r:id="rId13"/>
    <p:sldId id="296" r:id="rId14"/>
    <p:sldId id="346" r:id="rId15"/>
    <p:sldId id="333" r:id="rId16"/>
    <p:sldId id="319" r:id="rId17"/>
    <p:sldId id="345" r:id="rId18"/>
    <p:sldId id="360" r:id="rId19"/>
    <p:sldId id="294" r:id="rId20"/>
    <p:sldId id="265" r:id="rId21"/>
    <p:sldId id="322" r:id="rId22"/>
    <p:sldId id="293" r:id="rId23"/>
    <p:sldId id="324" r:id="rId24"/>
    <p:sldId id="334" r:id="rId25"/>
    <p:sldId id="359" r:id="rId26"/>
    <p:sldId id="325" r:id="rId27"/>
    <p:sldId id="357" r:id="rId28"/>
    <p:sldId id="362" r:id="rId29"/>
    <p:sldId id="364" r:id="rId30"/>
    <p:sldId id="365" r:id="rId31"/>
    <p:sldId id="314" r:id="rId32"/>
    <p:sldId id="318" r:id="rId33"/>
    <p:sldId id="307" r:id="rId34"/>
    <p:sldId id="256" r:id="rId35"/>
    <p:sldId id="258" r:id="rId36"/>
    <p:sldId id="259" r:id="rId37"/>
    <p:sldId id="260" r:id="rId38"/>
    <p:sldId id="261" r:id="rId39"/>
    <p:sldId id="262" r:id="rId40"/>
    <p:sldId id="267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EEECE1"/>
    <a:srgbClr val="009900"/>
    <a:srgbClr val="336600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8957" autoAdjust="0"/>
    <p:restoredTop sz="90634" autoAdjust="0"/>
  </p:normalViewPr>
  <p:slideViewPr>
    <p:cSldViewPr>
      <p:cViewPr>
        <p:scale>
          <a:sx n="63" d="100"/>
          <a:sy n="63" d="100"/>
        </p:scale>
        <p:origin x="-130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3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CA15B-078D-4284-932E-C11D0448D972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E3FD8E19-1E5A-4E2D-A4E1-C07308407620}">
      <dgm:prSet phldrT="[Text]" custT="1"/>
      <dgm:spPr/>
      <dgm:t>
        <a:bodyPr/>
        <a:lstStyle/>
        <a:p>
          <a:pPr algn="ctr">
            <a:spcAft>
              <a:spcPts val="0"/>
            </a:spcAft>
          </a:pPr>
          <a:endParaRPr lang="en-US" sz="1200" b="1" dirty="0" smtClean="0">
            <a:latin typeface="+mj-lt"/>
          </a:endParaRPr>
        </a:p>
        <a:p>
          <a:pPr algn="ctr">
            <a:spcAft>
              <a:spcPts val="0"/>
            </a:spcAft>
          </a:pPr>
          <a:endParaRPr lang="en-US" sz="1200" b="1" dirty="0" smtClean="0">
            <a:latin typeface="+mj-lt"/>
          </a:endParaRPr>
        </a:p>
        <a:p>
          <a:pPr algn="ctr">
            <a:spcAft>
              <a:spcPts val="0"/>
            </a:spcAft>
          </a:pPr>
          <a:r>
            <a:rPr lang="en-US" sz="2400" b="1" dirty="0" smtClean="0">
              <a:solidFill>
                <a:srgbClr val="006600"/>
              </a:solidFill>
              <a:latin typeface="+mj-lt"/>
            </a:rPr>
            <a:t>City Stakeholders</a:t>
          </a:r>
        </a:p>
        <a:p>
          <a:pPr algn="ctr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Social entrepreneurs</a:t>
          </a:r>
        </a:p>
        <a:p>
          <a:pPr algn="ctr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Business leaders</a:t>
          </a:r>
        </a:p>
        <a:p>
          <a:pPr algn="ctr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Government/public officials</a:t>
          </a:r>
        </a:p>
        <a:p>
          <a:pPr algn="ctr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Social/business investors</a:t>
          </a:r>
        </a:p>
        <a:p>
          <a:pPr algn="ctr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Citizens/Civic groups</a:t>
          </a:r>
        </a:p>
        <a:p>
          <a:pPr algn="ctr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NPOs/NGOs</a:t>
          </a:r>
          <a:endParaRPr lang="en-US" sz="2000" b="0" dirty="0" smtClean="0">
            <a:solidFill>
              <a:schemeClr val="tx2"/>
            </a:solidFill>
            <a:latin typeface="+mj-lt"/>
          </a:endParaRPr>
        </a:p>
        <a:p>
          <a:pPr algn="ctr">
            <a:spcAft>
              <a:spcPts val="0"/>
            </a:spcAft>
          </a:pPr>
          <a:endParaRPr lang="en-US" sz="2000" b="0" dirty="0" smtClean="0">
            <a:solidFill>
              <a:schemeClr val="tx2"/>
            </a:solidFill>
            <a:latin typeface="+mj-lt"/>
          </a:endParaRPr>
        </a:p>
        <a:p>
          <a:pPr algn="ctr">
            <a:spcAft>
              <a:spcPts val="0"/>
            </a:spcAft>
          </a:pPr>
          <a:endParaRPr lang="en-US" sz="1200" b="0" dirty="0" smtClean="0">
            <a:latin typeface="+mj-lt"/>
          </a:endParaRPr>
        </a:p>
        <a:p>
          <a:pPr algn="ctr">
            <a:spcAft>
              <a:spcPts val="0"/>
            </a:spcAft>
          </a:pPr>
          <a:endParaRPr lang="en-US" sz="1200" b="0" dirty="0" smtClean="0">
            <a:latin typeface="+mj-lt"/>
          </a:endParaRPr>
        </a:p>
        <a:p>
          <a:pPr algn="ctr">
            <a:spcAft>
              <a:spcPts val="0"/>
            </a:spcAft>
          </a:pPr>
          <a:endParaRPr lang="en-US" sz="1200" b="1" dirty="0" smtClean="0">
            <a:latin typeface="+mj-lt"/>
          </a:endParaRPr>
        </a:p>
        <a:p>
          <a:pPr algn="ctr">
            <a:spcAft>
              <a:spcPts val="0"/>
            </a:spcAft>
          </a:pPr>
          <a:endParaRPr lang="en-US" sz="1200" b="1" dirty="0">
            <a:latin typeface="+mj-lt"/>
          </a:endParaRPr>
        </a:p>
      </dgm:t>
    </dgm:pt>
    <dgm:pt modelId="{022A63B9-5430-4154-BD14-9D37FAAF98A7}" type="parTrans" cxnId="{A54223AE-95DE-4084-9572-F9B76FBFFFCA}">
      <dgm:prSet/>
      <dgm:spPr/>
      <dgm:t>
        <a:bodyPr/>
        <a:lstStyle/>
        <a:p>
          <a:pPr algn="ctr"/>
          <a:endParaRPr lang="en-US"/>
        </a:p>
      </dgm:t>
    </dgm:pt>
    <dgm:pt modelId="{88792BAF-F447-4FB8-A642-7DCFE0273969}" type="sibTrans" cxnId="{A54223AE-95DE-4084-9572-F9B76FBFFFCA}">
      <dgm:prSet/>
      <dgm:spPr/>
      <dgm:t>
        <a:bodyPr/>
        <a:lstStyle/>
        <a:p>
          <a:pPr algn="ctr"/>
          <a:endParaRPr lang="en-US"/>
        </a:p>
      </dgm:t>
    </dgm:pt>
    <dgm:pt modelId="{BBA85DE3-47F0-4E6E-87C6-9D253BE5C798}">
      <dgm:prSet phldrT="[Text]" custT="1"/>
      <dgm:spPr/>
      <dgm:t>
        <a:bodyPr/>
        <a:lstStyle/>
        <a:p>
          <a:pPr algn="l">
            <a:spcAft>
              <a:spcPts val="0"/>
            </a:spcAft>
          </a:pPr>
          <a:endParaRPr lang="en-US" sz="2400" b="1" dirty="0" smtClean="0"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l">
            <a:spcAft>
              <a:spcPts val="0"/>
            </a:spcAft>
          </a:pPr>
          <a:r>
            <a:rPr lang="en-US" sz="2400" b="1" dirty="0" smtClean="0">
              <a:solidFill>
                <a:srgbClr val="006600"/>
              </a:solidFill>
              <a:latin typeface="+mj-lt"/>
            </a:rPr>
            <a:t>Researchers </a:t>
          </a:r>
        </a:p>
        <a:p>
          <a:pPr algn="l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Carey/JHU/Faculty</a:t>
          </a:r>
        </a:p>
        <a:p>
          <a:pPr algn="l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Policy groups</a:t>
          </a:r>
        </a:p>
        <a:p>
          <a:pPr algn="l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Independent scholars</a:t>
          </a:r>
        </a:p>
        <a:p>
          <a:pPr algn="l"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Think tanks</a:t>
          </a:r>
        </a:p>
        <a:p>
          <a:pPr algn="l">
            <a:spcAft>
              <a:spcPts val="0"/>
            </a:spcAft>
          </a:pPr>
          <a:endParaRPr lang="en-US" sz="2000" b="0" dirty="0" smtClean="0">
            <a:latin typeface="+mj-lt"/>
          </a:endParaRPr>
        </a:p>
        <a:p>
          <a:pPr algn="l">
            <a:spcAft>
              <a:spcPts val="0"/>
            </a:spcAft>
          </a:pPr>
          <a:endParaRPr lang="en-US" sz="2000" b="0" dirty="0" smtClean="0">
            <a:latin typeface="+mj-lt"/>
          </a:endParaRPr>
        </a:p>
        <a:p>
          <a:pPr algn="ctr">
            <a:spcAft>
              <a:spcPts val="0"/>
            </a:spcAft>
          </a:pPr>
          <a:endParaRPr lang="en-US" sz="1200" b="1" dirty="0"/>
        </a:p>
      </dgm:t>
    </dgm:pt>
    <dgm:pt modelId="{8F3E1297-419D-43D4-9610-45B5DD7A63F6}" type="par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20DCB72C-5225-4776-BA5E-15C237526582}" type="sib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D9704E76-8C8E-43E3-92D0-ACA5D1FAEF1F}">
      <dgm:prSet phldrT="[Text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006600"/>
              </a:solidFill>
              <a:latin typeface="+mj-lt"/>
            </a:rPr>
            <a:t>Students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Carey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JHU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MICA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6600"/>
              </a:solidFill>
              <a:latin typeface="+mj-lt"/>
            </a:rPr>
            <a:t>Learning partners</a:t>
          </a:r>
        </a:p>
        <a:p>
          <a:pPr algn="r">
            <a:lnSpc>
              <a:spcPct val="100000"/>
            </a:lnSpc>
            <a:spcAft>
              <a:spcPts val="0"/>
            </a:spcAft>
          </a:pPr>
          <a:endParaRPr lang="en-US" sz="2400" b="0" dirty="0" smtClean="0">
            <a:latin typeface="+mj-lt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endParaRPr lang="en-US" sz="2400" b="0" dirty="0">
            <a:latin typeface="+mj-lt"/>
          </a:endParaRPr>
        </a:p>
      </dgm:t>
    </dgm:pt>
    <dgm:pt modelId="{98E15A53-EC43-4E08-8847-FA65CF18DBDA}" type="parTrans" cxnId="{A85E8CE5-ECB1-4ECF-8537-DA40B0186311}">
      <dgm:prSet/>
      <dgm:spPr/>
      <dgm:t>
        <a:bodyPr/>
        <a:lstStyle/>
        <a:p>
          <a:pPr algn="ctr"/>
          <a:endParaRPr lang="en-US"/>
        </a:p>
      </dgm:t>
    </dgm:pt>
    <dgm:pt modelId="{2CE4554E-A62F-4B95-92B3-FD1FCE983BB8}" type="sibTrans" cxnId="{A85E8CE5-ECB1-4ECF-8537-DA40B0186311}">
      <dgm:prSet/>
      <dgm:spPr/>
      <dgm:t>
        <a:bodyPr/>
        <a:lstStyle/>
        <a:p>
          <a:pPr algn="ctr"/>
          <a:endParaRPr lang="en-US"/>
        </a:p>
      </dgm:t>
    </dgm:pt>
    <dgm:pt modelId="{E35BC6A3-C865-46CB-B134-685C9C2E0B51}" type="pres">
      <dgm:prSet presAssocID="{F2DCA15B-078D-4284-932E-C11D0448D972}" presName="compositeShape" presStyleCnt="0">
        <dgm:presLayoutVars>
          <dgm:chMax val="7"/>
          <dgm:dir/>
          <dgm:resizeHandles val="exact"/>
        </dgm:presLayoutVars>
      </dgm:prSet>
      <dgm:spPr/>
    </dgm:pt>
    <dgm:pt modelId="{04863C53-256E-4E14-A5DC-5A87FBF42677}" type="pres">
      <dgm:prSet presAssocID="{E3FD8E19-1E5A-4E2D-A4E1-C07308407620}" presName="circ1" presStyleLbl="vennNode1" presStyleIdx="0" presStyleCnt="3" custScaleX="121781" custScaleY="117935" custLinFactNeighborX="860" custLinFactNeighborY="4502"/>
      <dgm:spPr/>
      <dgm:t>
        <a:bodyPr/>
        <a:lstStyle/>
        <a:p>
          <a:endParaRPr lang="en-US"/>
        </a:p>
      </dgm:t>
    </dgm:pt>
    <dgm:pt modelId="{164649D1-1E6A-464A-BA85-0407FBDC5BAA}" type="pres">
      <dgm:prSet presAssocID="{E3FD8E19-1E5A-4E2D-A4E1-C073084076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0284-72AB-4B5B-8F79-9A4B24A9AB92}" type="pres">
      <dgm:prSet presAssocID="{D9704E76-8C8E-43E3-92D0-ACA5D1FAEF1F}" presName="circ2" presStyleLbl="vennNode1" presStyleIdx="1" presStyleCnt="3" custScaleX="118381" custScaleY="110799" custLinFactNeighborX="13438" custLinFactNeighborY="4243"/>
      <dgm:spPr/>
      <dgm:t>
        <a:bodyPr/>
        <a:lstStyle/>
        <a:p>
          <a:endParaRPr lang="en-US"/>
        </a:p>
      </dgm:t>
    </dgm:pt>
    <dgm:pt modelId="{BBDDDDDD-E226-4BE2-B961-2096C52C9A07}" type="pres">
      <dgm:prSet presAssocID="{D9704E76-8C8E-43E3-92D0-ACA5D1FAEF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3BA71-929A-4BC3-A03A-D5A7BC5A186A}" type="pres">
      <dgm:prSet presAssocID="{BBA85DE3-47F0-4E6E-87C6-9D253BE5C798}" presName="circ3" presStyleLbl="vennNode1" presStyleIdx="2" presStyleCnt="3" custScaleX="114941" custScaleY="110109" custLinFactNeighborX="-11466" custLinFactNeighborY="2526"/>
      <dgm:spPr/>
      <dgm:t>
        <a:bodyPr/>
        <a:lstStyle/>
        <a:p>
          <a:endParaRPr lang="en-US"/>
        </a:p>
      </dgm:t>
    </dgm:pt>
    <dgm:pt modelId="{715EEB22-0D47-4222-BBBD-B09F45903417}" type="pres">
      <dgm:prSet presAssocID="{BBA85DE3-47F0-4E6E-87C6-9D253BE5C7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5843A-3B06-4665-B408-94E586BB9CD6}" type="presOf" srcId="{E3FD8E19-1E5A-4E2D-A4E1-C07308407620}" destId="{164649D1-1E6A-464A-BA85-0407FBDC5BAA}" srcOrd="1" destOrd="0" presId="urn:microsoft.com/office/officeart/2005/8/layout/venn1"/>
    <dgm:cxn modelId="{CBC5C839-05C7-4BC4-9141-FAA81EB645A4}" type="presOf" srcId="{D9704E76-8C8E-43E3-92D0-ACA5D1FAEF1F}" destId="{BBD30284-72AB-4B5B-8F79-9A4B24A9AB92}" srcOrd="0" destOrd="0" presId="urn:microsoft.com/office/officeart/2005/8/layout/venn1"/>
    <dgm:cxn modelId="{08527BD7-8F0E-4E7C-8FCB-4D3CB25DF117}" type="presOf" srcId="{D9704E76-8C8E-43E3-92D0-ACA5D1FAEF1F}" destId="{BBDDDDDD-E226-4BE2-B961-2096C52C9A07}" srcOrd="1" destOrd="0" presId="urn:microsoft.com/office/officeart/2005/8/layout/venn1"/>
    <dgm:cxn modelId="{B367F49A-09EF-4C6B-BA31-D3231FB209DB}" type="presOf" srcId="{F2DCA15B-078D-4284-932E-C11D0448D972}" destId="{E35BC6A3-C865-46CB-B134-685C9C2E0B51}" srcOrd="0" destOrd="0" presId="urn:microsoft.com/office/officeart/2005/8/layout/venn1"/>
    <dgm:cxn modelId="{3342E2B9-2099-435E-9333-48271E081F28}" type="presOf" srcId="{E3FD8E19-1E5A-4E2D-A4E1-C07308407620}" destId="{04863C53-256E-4E14-A5DC-5A87FBF42677}" srcOrd="0" destOrd="0" presId="urn:microsoft.com/office/officeart/2005/8/layout/venn1"/>
    <dgm:cxn modelId="{B1458247-E6A0-4E87-8052-5CFCA9CC7049}" srcId="{F2DCA15B-078D-4284-932E-C11D0448D972}" destId="{BBA85DE3-47F0-4E6E-87C6-9D253BE5C798}" srcOrd="2" destOrd="0" parTransId="{8F3E1297-419D-43D4-9610-45B5DD7A63F6}" sibTransId="{20DCB72C-5225-4776-BA5E-15C237526582}"/>
    <dgm:cxn modelId="{A54223AE-95DE-4084-9572-F9B76FBFFFCA}" srcId="{F2DCA15B-078D-4284-932E-C11D0448D972}" destId="{E3FD8E19-1E5A-4E2D-A4E1-C07308407620}" srcOrd="0" destOrd="0" parTransId="{022A63B9-5430-4154-BD14-9D37FAAF98A7}" sibTransId="{88792BAF-F447-4FB8-A642-7DCFE0273969}"/>
    <dgm:cxn modelId="{A85E8CE5-ECB1-4ECF-8537-DA40B0186311}" srcId="{F2DCA15B-078D-4284-932E-C11D0448D972}" destId="{D9704E76-8C8E-43E3-92D0-ACA5D1FAEF1F}" srcOrd="1" destOrd="0" parTransId="{98E15A53-EC43-4E08-8847-FA65CF18DBDA}" sibTransId="{2CE4554E-A62F-4B95-92B3-FD1FCE983BB8}"/>
    <dgm:cxn modelId="{8012FC9D-F265-4168-9512-C4F6C7C4B39A}" type="presOf" srcId="{BBA85DE3-47F0-4E6E-87C6-9D253BE5C798}" destId="{4A23BA71-929A-4BC3-A03A-D5A7BC5A186A}" srcOrd="0" destOrd="0" presId="urn:microsoft.com/office/officeart/2005/8/layout/venn1"/>
    <dgm:cxn modelId="{1EC3388C-E1C1-49F6-BE2F-D5B3B937924B}" type="presOf" srcId="{BBA85DE3-47F0-4E6E-87C6-9D253BE5C798}" destId="{715EEB22-0D47-4222-BBBD-B09F45903417}" srcOrd="1" destOrd="0" presId="urn:microsoft.com/office/officeart/2005/8/layout/venn1"/>
    <dgm:cxn modelId="{D1A2B1FE-0302-4CE3-8977-61AB8A901C34}" type="presParOf" srcId="{E35BC6A3-C865-46CB-B134-685C9C2E0B51}" destId="{04863C53-256E-4E14-A5DC-5A87FBF42677}" srcOrd="0" destOrd="0" presId="urn:microsoft.com/office/officeart/2005/8/layout/venn1"/>
    <dgm:cxn modelId="{C74323AA-D2AB-43FC-A674-1523A4D9D8CA}" type="presParOf" srcId="{E35BC6A3-C865-46CB-B134-685C9C2E0B51}" destId="{164649D1-1E6A-464A-BA85-0407FBDC5BAA}" srcOrd="1" destOrd="0" presId="urn:microsoft.com/office/officeart/2005/8/layout/venn1"/>
    <dgm:cxn modelId="{F9358AA5-5844-42BC-85DD-A2D4546F67EC}" type="presParOf" srcId="{E35BC6A3-C865-46CB-B134-685C9C2E0B51}" destId="{BBD30284-72AB-4B5B-8F79-9A4B24A9AB92}" srcOrd="2" destOrd="0" presId="urn:microsoft.com/office/officeart/2005/8/layout/venn1"/>
    <dgm:cxn modelId="{DAA8CDF4-0F3C-4F33-A451-F5B6E14648DA}" type="presParOf" srcId="{E35BC6A3-C865-46CB-B134-685C9C2E0B51}" destId="{BBDDDDDD-E226-4BE2-B961-2096C52C9A07}" srcOrd="3" destOrd="0" presId="urn:microsoft.com/office/officeart/2005/8/layout/venn1"/>
    <dgm:cxn modelId="{5BBD7617-E541-4F36-8DFD-5F0B5A80FE7D}" type="presParOf" srcId="{E35BC6A3-C865-46CB-B134-685C9C2E0B51}" destId="{4A23BA71-929A-4BC3-A03A-D5A7BC5A186A}" srcOrd="4" destOrd="0" presId="urn:microsoft.com/office/officeart/2005/8/layout/venn1"/>
    <dgm:cxn modelId="{92A1B936-AB8A-4B4C-9AEC-CBB99076FBE4}" type="presParOf" srcId="{E35BC6A3-C865-46CB-B134-685C9C2E0B51}" destId="{715EEB22-0D47-4222-BBBD-B09F45903417}" srcOrd="5" destOrd="0" presId="urn:microsoft.com/office/officeart/2005/8/layout/venn1"/>
  </dgm:cxnLst>
  <dgm:bg>
    <a:solidFill>
      <a:srgbClr val="EEECE1">
        <a:alpha val="63922"/>
      </a:srgbClr>
    </a:solidFill>
  </dgm:bg>
  <dgm:whole>
    <a:ln>
      <a:noFill/>
      <a:prstDash val="dash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CA15B-078D-4284-932E-C11D0448D972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BBA85DE3-47F0-4E6E-87C6-9D253BE5C798}">
      <dgm:prSet phldrT="[Text]" custT="1"/>
      <dgm:spPr/>
      <dgm:t>
        <a:bodyPr/>
        <a:lstStyle/>
        <a:p>
          <a:pPr algn="l">
            <a:spcAft>
              <a:spcPts val="0"/>
            </a:spcAft>
          </a:pPr>
          <a:endParaRPr lang="en-US" sz="2400" b="1" dirty="0" smtClean="0"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ctr">
            <a:spcAft>
              <a:spcPts val="0"/>
            </a:spcAft>
          </a:pPr>
          <a:r>
            <a:rPr lang="en-US" sz="2400" b="1" dirty="0" smtClean="0">
              <a:solidFill>
                <a:srgbClr val="006600"/>
              </a:solidFill>
              <a:latin typeface="+mj-lt"/>
            </a:rPr>
            <a:t>Building better cities through practice and policy solutions and professional development networks informed by academic knowledge and expertise</a:t>
          </a:r>
          <a:endParaRPr lang="en-US" sz="1200" b="1" dirty="0"/>
        </a:p>
      </dgm:t>
    </dgm:pt>
    <dgm:pt modelId="{8F3E1297-419D-43D4-9610-45B5DD7A63F6}" type="par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20DCB72C-5225-4776-BA5E-15C237526582}" type="sib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E35BC6A3-C865-46CB-B134-685C9C2E0B51}" type="pres">
      <dgm:prSet presAssocID="{F2DCA15B-078D-4284-932E-C11D0448D972}" presName="compositeShape" presStyleCnt="0">
        <dgm:presLayoutVars>
          <dgm:chMax val="7"/>
          <dgm:dir/>
          <dgm:resizeHandles val="exact"/>
        </dgm:presLayoutVars>
      </dgm:prSet>
      <dgm:spPr/>
    </dgm:pt>
    <dgm:pt modelId="{71C2E858-6445-47BB-81B2-B2FBE90029B1}" type="pres">
      <dgm:prSet presAssocID="{BBA85DE3-47F0-4E6E-87C6-9D253BE5C798}" presName="circ1TxSh" presStyleLbl="vennNode1" presStyleIdx="0" presStyleCnt="1" custScaleX="105845"/>
      <dgm:spPr/>
      <dgm:t>
        <a:bodyPr/>
        <a:lstStyle/>
        <a:p>
          <a:endParaRPr lang="en-US"/>
        </a:p>
      </dgm:t>
    </dgm:pt>
  </dgm:ptLst>
  <dgm:cxnLst>
    <dgm:cxn modelId="{E770BE89-1D18-43ED-B279-3DA8AB9F4FA2}" type="presOf" srcId="{F2DCA15B-078D-4284-932E-C11D0448D972}" destId="{E35BC6A3-C865-46CB-B134-685C9C2E0B51}" srcOrd="0" destOrd="0" presId="urn:microsoft.com/office/officeart/2005/8/layout/venn1"/>
    <dgm:cxn modelId="{B1458247-E6A0-4E87-8052-5CFCA9CC7049}" srcId="{F2DCA15B-078D-4284-932E-C11D0448D972}" destId="{BBA85DE3-47F0-4E6E-87C6-9D253BE5C798}" srcOrd="0" destOrd="0" parTransId="{8F3E1297-419D-43D4-9610-45B5DD7A63F6}" sibTransId="{20DCB72C-5225-4776-BA5E-15C237526582}"/>
    <dgm:cxn modelId="{163A51A0-8591-403C-8C32-A2A1532E9C35}" type="presOf" srcId="{BBA85DE3-47F0-4E6E-87C6-9D253BE5C798}" destId="{71C2E858-6445-47BB-81B2-B2FBE90029B1}" srcOrd="0" destOrd="0" presId="urn:microsoft.com/office/officeart/2005/8/layout/venn1"/>
    <dgm:cxn modelId="{D7D6A630-88FE-4D7B-960C-C68103D30A69}" type="presParOf" srcId="{E35BC6A3-C865-46CB-B134-685C9C2E0B51}" destId="{71C2E858-6445-47BB-81B2-B2FBE90029B1}" srcOrd="0" destOrd="0" presId="urn:microsoft.com/office/officeart/2005/8/layout/venn1"/>
  </dgm:cxnLst>
  <dgm:bg>
    <a:solidFill>
      <a:srgbClr val="EEECE1">
        <a:alpha val="63922"/>
      </a:srgbClr>
    </a:solidFill>
  </dgm:bg>
  <dgm:whole>
    <a:ln>
      <a:noFill/>
      <a:prstDash val="dash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CA15B-078D-4284-932E-C11D0448D972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BBA85DE3-47F0-4E6E-87C6-9D253BE5C798}">
      <dgm:prSet phldrT="[Text]" custT="1"/>
      <dgm:spPr/>
      <dgm:t>
        <a:bodyPr/>
        <a:lstStyle/>
        <a:p>
          <a:pPr algn="l">
            <a:spcAft>
              <a:spcPts val="0"/>
            </a:spcAft>
          </a:pPr>
          <a:endParaRPr lang="en-US" sz="2400" b="1" dirty="0" smtClean="0"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ctr">
            <a:spcAft>
              <a:spcPts val="0"/>
            </a:spcAft>
          </a:pPr>
          <a:r>
            <a:rPr lang="en-US" sz="2400" b="1" dirty="0" smtClean="0">
              <a:solidFill>
                <a:srgbClr val="006600"/>
              </a:solidFill>
              <a:latin typeface="+mj-lt"/>
            </a:rPr>
            <a:t>Building better cities by  collaborating with knowledge, practice, and policy leaders in urban projects that create sustainable shared value and position them for success </a:t>
          </a:r>
          <a:endParaRPr lang="en-US" sz="2000" b="0" dirty="0" smtClean="0">
            <a:latin typeface="+mj-lt"/>
          </a:endParaRPr>
        </a:p>
        <a:p>
          <a:pPr algn="l">
            <a:spcAft>
              <a:spcPts val="0"/>
            </a:spcAft>
          </a:pPr>
          <a:endParaRPr lang="en-US" sz="2000" b="0" dirty="0" smtClean="0">
            <a:latin typeface="+mj-lt"/>
          </a:endParaRPr>
        </a:p>
        <a:p>
          <a:pPr algn="ctr">
            <a:spcAft>
              <a:spcPts val="0"/>
            </a:spcAft>
          </a:pPr>
          <a:endParaRPr lang="en-US" sz="1200" b="1" dirty="0"/>
        </a:p>
      </dgm:t>
    </dgm:pt>
    <dgm:pt modelId="{8F3E1297-419D-43D4-9610-45B5DD7A63F6}" type="par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20DCB72C-5225-4776-BA5E-15C237526582}" type="sib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E35BC6A3-C865-46CB-B134-685C9C2E0B51}" type="pres">
      <dgm:prSet presAssocID="{F2DCA15B-078D-4284-932E-C11D0448D972}" presName="compositeShape" presStyleCnt="0">
        <dgm:presLayoutVars>
          <dgm:chMax val="7"/>
          <dgm:dir/>
          <dgm:resizeHandles val="exact"/>
        </dgm:presLayoutVars>
      </dgm:prSet>
      <dgm:spPr/>
    </dgm:pt>
    <dgm:pt modelId="{71C2E858-6445-47BB-81B2-B2FBE90029B1}" type="pres">
      <dgm:prSet presAssocID="{BBA85DE3-47F0-4E6E-87C6-9D253BE5C798}" presName="circ1TxSh" presStyleLbl="vennNode1" presStyleIdx="0" presStyleCnt="1" custScaleX="108496" custLinFactNeighborX="625" custLinFactNeighborY="1250"/>
      <dgm:spPr/>
      <dgm:t>
        <a:bodyPr/>
        <a:lstStyle/>
        <a:p>
          <a:endParaRPr lang="en-US"/>
        </a:p>
      </dgm:t>
    </dgm:pt>
  </dgm:ptLst>
  <dgm:cxnLst>
    <dgm:cxn modelId="{B1458247-E6A0-4E87-8052-5CFCA9CC7049}" srcId="{F2DCA15B-078D-4284-932E-C11D0448D972}" destId="{BBA85DE3-47F0-4E6E-87C6-9D253BE5C798}" srcOrd="0" destOrd="0" parTransId="{8F3E1297-419D-43D4-9610-45B5DD7A63F6}" sibTransId="{20DCB72C-5225-4776-BA5E-15C237526582}"/>
    <dgm:cxn modelId="{009BA39C-74D6-44A0-B70A-4D7ED0CB11C8}" type="presOf" srcId="{F2DCA15B-078D-4284-932E-C11D0448D972}" destId="{E35BC6A3-C865-46CB-B134-685C9C2E0B51}" srcOrd="0" destOrd="0" presId="urn:microsoft.com/office/officeart/2005/8/layout/venn1"/>
    <dgm:cxn modelId="{4986966C-C185-435A-9B44-8DCE72759D92}" type="presOf" srcId="{BBA85DE3-47F0-4E6E-87C6-9D253BE5C798}" destId="{71C2E858-6445-47BB-81B2-B2FBE90029B1}" srcOrd="0" destOrd="0" presId="urn:microsoft.com/office/officeart/2005/8/layout/venn1"/>
    <dgm:cxn modelId="{691DB534-4B66-44B1-94F5-843A9D585EE1}" type="presParOf" srcId="{E35BC6A3-C865-46CB-B134-685C9C2E0B51}" destId="{71C2E858-6445-47BB-81B2-B2FBE90029B1}" srcOrd="0" destOrd="0" presId="urn:microsoft.com/office/officeart/2005/8/layout/venn1"/>
  </dgm:cxnLst>
  <dgm:bg>
    <a:solidFill>
      <a:srgbClr val="EEECE1">
        <a:alpha val="63922"/>
      </a:srgbClr>
    </a:solidFill>
  </dgm:bg>
  <dgm:whole>
    <a:ln>
      <a:noFill/>
      <a:prstDash val="dash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CA15B-078D-4284-932E-C11D0448D972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BBA85DE3-47F0-4E6E-87C6-9D253BE5C798}">
      <dgm:prSet phldrT="[Text]" custT="1"/>
      <dgm:spPr/>
      <dgm:t>
        <a:bodyPr/>
        <a:lstStyle/>
        <a:p>
          <a:pPr algn="l">
            <a:spcAft>
              <a:spcPts val="0"/>
            </a:spcAft>
          </a:pPr>
          <a:endParaRPr lang="en-US" sz="2400" b="1" dirty="0" smtClean="0"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l">
            <a:spcAft>
              <a:spcPts val="0"/>
            </a:spcAft>
          </a:pPr>
          <a:endParaRPr lang="en-US" sz="2400" b="1" dirty="0" smtClean="0">
            <a:solidFill>
              <a:srgbClr val="006600"/>
            </a:solidFill>
            <a:latin typeface="+mj-lt"/>
          </a:endParaRPr>
        </a:p>
        <a:p>
          <a:pPr algn="ctr">
            <a:spcAft>
              <a:spcPts val="0"/>
            </a:spcAft>
          </a:pPr>
          <a:r>
            <a:rPr lang="en-US" sz="2400" b="1" dirty="0" smtClean="0">
              <a:solidFill>
                <a:srgbClr val="006600"/>
              </a:solidFill>
              <a:latin typeface="+mj-lt"/>
            </a:rPr>
            <a:t>Building better cities by generating knowledge and expertise that contribute to solving problems and creating opportunities in undervalued, underperforming urban neighborhoods</a:t>
          </a:r>
          <a:endParaRPr lang="en-US" sz="1200" b="1" dirty="0"/>
        </a:p>
      </dgm:t>
    </dgm:pt>
    <dgm:pt modelId="{8F3E1297-419D-43D4-9610-45B5DD7A63F6}" type="par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20DCB72C-5225-4776-BA5E-15C237526582}" type="sibTrans" cxnId="{B1458247-E6A0-4E87-8052-5CFCA9CC7049}">
      <dgm:prSet/>
      <dgm:spPr/>
      <dgm:t>
        <a:bodyPr/>
        <a:lstStyle/>
        <a:p>
          <a:pPr algn="ctr"/>
          <a:endParaRPr lang="en-US"/>
        </a:p>
      </dgm:t>
    </dgm:pt>
    <dgm:pt modelId="{E35BC6A3-C865-46CB-B134-685C9C2E0B51}" type="pres">
      <dgm:prSet presAssocID="{F2DCA15B-078D-4284-932E-C11D0448D972}" presName="compositeShape" presStyleCnt="0">
        <dgm:presLayoutVars>
          <dgm:chMax val="7"/>
          <dgm:dir/>
          <dgm:resizeHandles val="exact"/>
        </dgm:presLayoutVars>
      </dgm:prSet>
      <dgm:spPr/>
    </dgm:pt>
    <dgm:pt modelId="{71C2E858-6445-47BB-81B2-B2FBE90029B1}" type="pres">
      <dgm:prSet presAssocID="{BBA85DE3-47F0-4E6E-87C6-9D253BE5C798}" presName="circ1TxSh" presStyleLbl="vennNode1" presStyleIdx="0" presStyleCnt="1" custScaleX="109859"/>
      <dgm:spPr/>
      <dgm:t>
        <a:bodyPr/>
        <a:lstStyle/>
        <a:p>
          <a:endParaRPr lang="en-US"/>
        </a:p>
      </dgm:t>
    </dgm:pt>
  </dgm:ptLst>
  <dgm:cxnLst>
    <dgm:cxn modelId="{B3F10A06-4A2F-440F-9DEE-F6A233D63565}" type="presOf" srcId="{BBA85DE3-47F0-4E6E-87C6-9D253BE5C798}" destId="{71C2E858-6445-47BB-81B2-B2FBE90029B1}" srcOrd="0" destOrd="0" presId="urn:microsoft.com/office/officeart/2005/8/layout/venn1"/>
    <dgm:cxn modelId="{B1458247-E6A0-4E87-8052-5CFCA9CC7049}" srcId="{F2DCA15B-078D-4284-932E-C11D0448D972}" destId="{BBA85DE3-47F0-4E6E-87C6-9D253BE5C798}" srcOrd="0" destOrd="0" parTransId="{8F3E1297-419D-43D4-9610-45B5DD7A63F6}" sibTransId="{20DCB72C-5225-4776-BA5E-15C237526582}"/>
    <dgm:cxn modelId="{7B024165-C1C7-479C-A43D-AB3F28CFFDDB}" type="presOf" srcId="{F2DCA15B-078D-4284-932E-C11D0448D972}" destId="{E35BC6A3-C865-46CB-B134-685C9C2E0B51}" srcOrd="0" destOrd="0" presId="urn:microsoft.com/office/officeart/2005/8/layout/venn1"/>
    <dgm:cxn modelId="{20D996C8-C0D8-4A31-8D11-8A83DA4C8447}" type="presParOf" srcId="{E35BC6A3-C865-46CB-B134-685C9C2E0B51}" destId="{71C2E858-6445-47BB-81B2-B2FBE90029B1}" srcOrd="0" destOrd="0" presId="urn:microsoft.com/office/officeart/2005/8/layout/venn1"/>
  </dgm:cxnLst>
  <dgm:bg>
    <a:solidFill>
      <a:srgbClr val="EEECE1">
        <a:alpha val="63922"/>
      </a:srgbClr>
    </a:solidFill>
  </dgm:bg>
  <dgm:whole>
    <a:ln>
      <a:noFill/>
      <a:prstDash val="dash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071E5-2CD6-47FE-B44A-BF6210C3F6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65702-1CB7-44D5-8C13-0D61F8CBF4E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914400" tIns="91440" rIns="91440" bIns="9144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32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INTEGRITY OF PLACE</a:t>
          </a:r>
        </a:p>
      </dgm:t>
    </dgm:pt>
    <dgm:pt modelId="{882792E5-AFE3-4471-AD30-CD11D3669693}" type="parTrans" cxnId="{EEB4EE45-9DB8-4CD8-8AB8-AD9E57D68D26}">
      <dgm:prSet/>
      <dgm:spPr/>
      <dgm:t>
        <a:bodyPr/>
        <a:lstStyle/>
        <a:p>
          <a:endParaRPr lang="en-US" sz="1200">
            <a:latin typeface="Trebuchet MS" panose="020B0603020202020204" pitchFamily="34" charset="0"/>
          </a:endParaRPr>
        </a:p>
      </dgm:t>
    </dgm:pt>
    <dgm:pt modelId="{4BE695DD-09C8-4240-BF67-51434ACE3F68}" type="sibTrans" cxnId="{EEB4EE45-9DB8-4CD8-8AB8-AD9E57D68D26}">
      <dgm:prSet/>
      <dgm:spPr/>
      <dgm:t>
        <a:bodyPr/>
        <a:lstStyle/>
        <a:p>
          <a:endParaRPr lang="en-US" sz="1200">
            <a:latin typeface="Trebuchet MS" panose="020B0603020202020204" pitchFamily="34" charset="0"/>
          </a:endParaRPr>
        </a:p>
      </dgm:t>
    </dgm:pt>
    <dgm:pt modelId="{0EA4712A-9D2B-44F4-8BB0-E853D1BC548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914400" tIns="91440" rIns="91440" bIns="91440"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en-US" sz="32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SHARED PROSPERITY</a:t>
          </a:r>
        </a:p>
      </dgm:t>
    </dgm:pt>
    <dgm:pt modelId="{6A41B50A-D450-4744-8898-1F25D1860856}" type="parTrans" cxnId="{E0B2E025-2DB5-4DDF-93DF-13485D2B9FE5}">
      <dgm:prSet/>
      <dgm:spPr/>
      <dgm:t>
        <a:bodyPr/>
        <a:lstStyle/>
        <a:p>
          <a:endParaRPr lang="en-US" sz="1200">
            <a:latin typeface="Trebuchet MS" panose="020B0603020202020204" pitchFamily="34" charset="0"/>
          </a:endParaRPr>
        </a:p>
      </dgm:t>
    </dgm:pt>
    <dgm:pt modelId="{F8A09978-2B4F-45E4-B1FE-7D029EB3F30B}" type="sibTrans" cxnId="{E0B2E025-2DB5-4DDF-93DF-13485D2B9FE5}">
      <dgm:prSet/>
      <dgm:spPr/>
      <dgm:t>
        <a:bodyPr/>
        <a:lstStyle/>
        <a:p>
          <a:endParaRPr lang="en-US" sz="1200">
            <a:latin typeface="Trebuchet MS" panose="020B0603020202020204" pitchFamily="34" charset="0"/>
          </a:endParaRPr>
        </a:p>
      </dgm:t>
    </dgm:pt>
    <dgm:pt modelId="{DE6D5527-0925-4D34-8C00-8B4CBDFE2D3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914400" tIns="91440" rIns="91440" bIns="91440"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en-US" sz="14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32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HUMAN FLOURISHING</a:t>
          </a:r>
        </a:p>
      </dgm:t>
    </dgm:pt>
    <dgm:pt modelId="{B7E2344D-5BD6-4889-9BFD-CF3B46BF1082}" type="parTrans" cxnId="{A4F94AD2-4EB5-4D12-8D49-08F594075E70}">
      <dgm:prSet/>
      <dgm:spPr/>
      <dgm:t>
        <a:bodyPr/>
        <a:lstStyle/>
        <a:p>
          <a:endParaRPr lang="en-US"/>
        </a:p>
      </dgm:t>
    </dgm:pt>
    <dgm:pt modelId="{AF22FFB2-476E-4BDC-AA21-E28A5D265E46}" type="sibTrans" cxnId="{A4F94AD2-4EB5-4D12-8D49-08F594075E70}">
      <dgm:prSet/>
      <dgm:spPr/>
      <dgm:t>
        <a:bodyPr/>
        <a:lstStyle/>
        <a:p>
          <a:endParaRPr lang="en-US"/>
        </a:p>
      </dgm:t>
    </dgm:pt>
    <dgm:pt modelId="{33A5AB30-8839-4DFD-A9D8-36409B7B445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914400" tIns="91440" rIns="91440" bIns="91440"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en-US" sz="32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COMMUNITY RESILIENCE</a:t>
          </a:r>
        </a:p>
      </dgm:t>
    </dgm:pt>
    <dgm:pt modelId="{DE118C17-20CC-4FFE-9498-7B5B19E55E81}" type="parTrans" cxnId="{DEAFE82E-7A09-476C-B241-1DC236DA6BF2}">
      <dgm:prSet/>
      <dgm:spPr/>
      <dgm:t>
        <a:bodyPr/>
        <a:lstStyle/>
        <a:p>
          <a:endParaRPr lang="en-US"/>
        </a:p>
      </dgm:t>
    </dgm:pt>
    <dgm:pt modelId="{B7975062-734E-4ACA-B79E-70C8E868F4EE}" type="sibTrans" cxnId="{DEAFE82E-7A09-476C-B241-1DC236DA6BF2}">
      <dgm:prSet/>
      <dgm:spPr/>
      <dgm:t>
        <a:bodyPr/>
        <a:lstStyle/>
        <a:p>
          <a:endParaRPr lang="en-US"/>
        </a:p>
      </dgm:t>
    </dgm:pt>
    <dgm:pt modelId="{20FD2C03-AB8A-48EA-B5F5-51E580F9543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914400" tIns="91440" rIns="91440" bIns="91440"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en-US" sz="14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3200" b="1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ENGAGED CITIZENSHIP</a:t>
          </a:r>
        </a:p>
      </dgm:t>
    </dgm:pt>
    <dgm:pt modelId="{2E6B7260-1678-412E-A939-DD44633E9200}" type="parTrans" cxnId="{D01274FD-087C-4AC3-BF84-476C04DBC152}">
      <dgm:prSet/>
      <dgm:spPr/>
      <dgm:t>
        <a:bodyPr/>
        <a:lstStyle/>
        <a:p>
          <a:endParaRPr lang="en-US"/>
        </a:p>
      </dgm:t>
    </dgm:pt>
    <dgm:pt modelId="{547026B7-53DA-45E3-90B2-1814DF89D905}" type="sibTrans" cxnId="{D01274FD-087C-4AC3-BF84-476C04DBC152}">
      <dgm:prSet/>
      <dgm:spPr/>
      <dgm:t>
        <a:bodyPr/>
        <a:lstStyle/>
        <a:p>
          <a:endParaRPr lang="en-US"/>
        </a:p>
      </dgm:t>
    </dgm:pt>
    <dgm:pt modelId="{DF2102C7-4EF4-4A67-9085-6A5D42A9DE05}" type="pres">
      <dgm:prSet presAssocID="{4F3071E5-2CD6-47FE-B44A-BF6210C3F6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BC3C7A-076D-446F-81CF-C835B5DCDFC2}" type="pres">
      <dgm:prSet presAssocID="{DF465702-1CB7-44D5-8C13-0D61F8CBF4EC}" presName="composite" presStyleCnt="0"/>
      <dgm:spPr/>
    </dgm:pt>
    <dgm:pt modelId="{B5C15C4C-4402-463D-8790-FC60EF5D4373}" type="pres">
      <dgm:prSet presAssocID="{DF465702-1CB7-44D5-8C13-0D61F8CBF4EC}" presName="imgShp" presStyleLbl="fgImgPlace1" presStyleIdx="0" presStyleCnt="5" custScaleX="99297" custLinFactX="-97098" custLinFactNeighborX="-100000" custLinFactNeighborY="9938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50800" dir="5400000" algn="ctr" rotWithShape="0">
            <a:schemeClr val="accent4">
              <a:lumMod val="75000"/>
            </a:schemeClr>
          </a:outerShdw>
        </a:effectLst>
      </dgm:spPr>
      <dgm:t>
        <a:bodyPr/>
        <a:lstStyle/>
        <a:p>
          <a:endParaRPr lang="en-US"/>
        </a:p>
      </dgm:t>
    </dgm:pt>
    <dgm:pt modelId="{726D845B-805E-4552-B72F-528981822904}" type="pres">
      <dgm:prSet presAssocID="{DF465702-1CB7-44D5-8C13-0D61F8CBF4EC}" presName="txShp" presStyleLbl="node1" presStyleIdx="0" presStyleCnt="5" custScaleX="150376" custLinFactNeighborX="-9586" custLinFactNeighborY="10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FCCD5-0F51-42AD-89DA-13F398CD5B3E}" type="pres">
      <dgm:prSet presAssocID="{4BE695DD-09C8-4240-BF67-51434ACE3F68}" presName="spacing" presStyleCnt="0"/>
      <dgm:spPr/>
    </dgm:pt>
    <dgm:pt modelId="{655A6EA8-6639-463B-806F-D694CF590664}" type="pres">
      <dgm:prSet presAssocID="{DE6D5527-0925-4D34-8C00-8B4CBDFE2D36}" presName="composite" presStyleCnt="0"/>
      <dgm:spPr/>
    </dgm:pt>
    <dgm:pt modelId="{45354878-94FA-45D3-A85D-70CDBF5BD061}" type="pres">
      <dgm:prSet presAssocID="{DE6D5527-0925-4D34-8C00-8B4CBDFE2D36}" presName="imgShp" presStyleLbl="fgImgPlace1" presStyleIdx="1" presStyleCnt="5" custScaleX="95543" custLinFactX="-98975" custLinFactNeighborX="-100000" custLinFactNeighborY="9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2B8C9E-5A2B-4298-AEEA-96699B96BE93}" type="pres">
      <dgm:prSet presAssocID="{DE6D5527-0925-4D34-8C00-8B4CBDFE2D36}" presName="txShp" presStyleLbl="node1" presStyleIdx="1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7BEA0-A4A8-406D-98E5-1A84B31D7FEF}" type="pres">
      <dgm:prSet presAssocID="{AF22FFB2-476E-4BDC-AA21-E28A5D265E46}" presName="spacing" presStyleCnt="0"/>
      <dgm:spPr/>
    </dgm:pt>
    <dgm:pt modelId="{A23CC9DD-BE14-4CAD-BE1D-8BDB4D4C90C3}" type="pres">
      <dgm:prSet presAssocID="{33A5AB30-8839-4DFD-A9D8-36409B7B445E}" presName="composite" presStyleCnt="0"/>
      <dgm:spPr/>
    </dgm:pt>
    <dgm:pt modelId="{0C653748-89F2-459A-A761-2B0C3F054D79}" type="pres">
      <dgm:prSet presAssocID="{33A5AB30-8839-4DFD-A9D8-36409B7B445E}" presName="imgShp" presStyleLbl="fgImgPlace1" presStyleIdx="2" presStyleCnt="5" custScaleX="102481" custLinFactX="-95506" custLinFactNeighborX="-100000" custLinFactNeighborY="15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907318-3E13-4FFA-B5FE-F62B1FA8A325}" type="pres">
      <dgm:prSet presAssocID="{33A5AB30-8839-4DFD-A9D8-36409B7B445E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93FEB-20C9-4BDE-948E-8D777C2ACD4E}" type="pres">
      <dgm:prSet presAssocID="{B7975062-734E-4ACA-B79E-70C8E868F4EE}" presName="spacing" presStyleCnt="0"/>
      <dgm:spPr/>
    </dgm:pt>
    <dgm:pt modelId="{FE22E91E-C8C4-4AFE-92A2-3CA7119ED865}" type="pres">
      <dgm:prSet presAssocID="{20FD2C03-AB8A-48EA-B5F5-51E580F9543F}" presName="composite" presStyleCnt="0"/>
      <dgm:spPr/>
    </dgm:pt>
    <dgm:pt modelId="{F0E67D67-4773-43F9-B8F7-365C66E7D87B}" type="pres">
      <dgm:prSet presAssocID="{20FD2C03-AB8A-48EA-B5F5-51E580F9543F}" presName="imgShp" presStyleLbl="fgImgPlace1" presStyleIdx="3" presStyleCnt="5" custLinFactX="-96746" custLinFactNeighborX="-100000" custLinFactNeighborY="-26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29C67D-079E-4D17-84BE-A22615783755}" type="pres">
      <dgm:prSet presAssocID="{20FD2C03-AB8A-48EA-B5F5-51E580F9543F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8B153-7755-4BAF-8033-10FAE0F6EBF9}" type="pres">
      <dgm:prSet presAssocID="{547026B7-53DA-45E3-90B2-1814DF89D905}" presName="spacing" presStyleCnt="0"/>
      <dgm:spPr/>
    </dgm:pt>
    <dgm:pt modelId="{CEFB6552-F0A2-4928-878A-1A4891154D1A}" type="pres">
      <dgm:prSet presAssocID="{0EA4712A-9D2B-44F4-8BB0-E853D1BC5484}" presName="composite" presStyleCnt="0"/>
      <dgm:spPr/>
    </dgm:pt>
    <dgm:pt modelId="{FE002A1A-3080-4F57-9ACD-2C6C865469FA}" type="pres">
      <dgm:prSet presAssocID="{0EA4712A-9D2B-44F4-8BB0-E853D1BC5484}" presName="imgShp" presStyleLbl="fgImgPlace1" presStyleIdx="4" presStyleCnt="5" custScaleX="98912" custLinFactX="-97290" custLinFactNeighborX="-100000" custLinFactNeighborY="2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AD3A7DC-5B41-4F6F-8D64-C66A4D93ACC0}" type="pres">
      <dgm:prSet presAssocID="{0EA4712A-9D2B-44F4-8BB0-E853D1BC5484}" presName="txShp" presStyleLbl="node1" presStyleIdx="4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4EE45-9DB8-4CD8-8AB8-AD9E57D68D26}" srcId="{4F3071E5-2CD6-47FE-B44A-BF6210C3F6E3}" destId="{DF465702-1CB7-44D5-8C13-0D61F8CBF4EC}" srcOrd="0" destOrd="0" parTransId="{882792E5-AFE3-4471-AD30-CD11D3669693}" sibTransId="{4BE695DD-09C8-4240-BF67-51434ACE3F68}"/>
    <dgm:cxn modelId="{A4F94AD2-4EB5-4D12-8D49-08F594075E70}" srcId="{4F3071E5-2CD6-47FE-B44A-BF6210C3F6E3}" destId="{DE6D5527-0925-4D34-8C00-8B4CBDFE2D36}" srcOrd="1" destOrd="0" parTransId="{B7E2344D-5BD6-4889-9BFD-CF3B46BF1082}" sibTransId="{AF22FFB2-476E-4BDC-AA21-E28A5D265E46}"/>
    <dgm:cxn modelId="{37EF825F-51A3-438B-ACA4-F583A0EB1FE0}" type="presOf" srcId="{DE6D5527-0925-4D34-8C00-8B4CBDFE2D36}" destId="{DC2B8C9E-5A2B-4298-AEEA-96699B96BE93}" srcOrd="0" destOrd="0" presId="urn:microsoft.com/office/officeart/2005/8/layout/vList3"/>
    <dgm:cxn modelId="{DEAFE82E-7A09-476C-B241-1DC236DA6BF2}" srcId="{4F3071E5-2CD6-47FE-B44A-BF6210C3F6E3}" destId="{33A5AB30-8839-4DFD-A9D8-36409B7B445E}" srcOrd="2" destOrd="0" parTransId="{DE118C17-20CC-4FFE-9498-7B5B19E55E81}" sibTransId="{B7975062-734E-4ACA-B79E-70C8E868F4EE}"/>
    <dgm:cxn modelId="{3EC3DAA6-C80A-4509-AED4-763D5B0C1D2B}" type="presOf" srcId="{0EA4712A-9D2B-44F4-8BB0-E853D1BC5484}" destId="{7AD3A7DC-5B41-4F6F-8D64-C66A4D93ACC0}" srcOrd="0" destOrd="0" presId="urn:microsoft.com/office/officeart/2005/8/layout/vList3"/>
    <dgm:cxn modelId="{E0B2E025-2DB5-4DDF-93DF-13485D2B9FE5}" srcId="{4F3071E5-2CD6-47FE-B44A-BF6210C3F6E3}" destId="{0EA4712A-9D2B-44F4-8BB0-E853D1BC5484}" srcOrd="4" destOrd="0" parTransId="{6A41B50A-D450-4744-8898-1F25D1860856}" sibTransId="{F8A09978-2B4F-45E4-B1FE-7D029EB3F30B}"/>
    <dgm:cxn modelId="{0534E90C-4DB4-42D8-9070-B7B2300B5D74}" type="presOf" srcId="{DF465702-1CB7-44D5-8C13-0D61F8CBF4EC}" destId="{726D845B-805E-4552-B72F-528981822904}" srcOrd="0" destOrd="0" presId="urn:microsoft.com/office/officeart/2005/8/layout/vList3"/>
    <dgm:cxn modelId="{E55BFF10-2326-4528-9AD5-D45B97E50A91}" type="presOf" srcId="{33A5AB30-8839-4DFD-A9D8-36409B7B445E}" destId="{7D907318-3E13-4FFA-B5FE-F62B1FA8A325}" srcOrd="0" destOrd="0" presId="urn:microsoft.com/office/officeart/2005/8/layout/vList3"/>
    <dgm:cxn modelId="{D01274FD-087C-4AC3-BF84-476C04DBC152}" srcId="{4F3071E5-2CD6-47FE-B44A-BF6210C3F6E3}" destId="{20FD2C03-AB8A-48EA-B5F5-51E580F9543F}" srcOrd="3" destOrd="0" parTransId="{2E6B7260-1678-412E-A939-DD44633E9200}" sibTransId="{547026B7-53DA-45E3-90B2-1814DF89D905}"/>
    <dgm:cxn modelId="{0AA99D0F-AFE5-4FA8-AD6C-D2EDD8A2C607}" type="presOf" srcId="{4F3071E5-2CD6-47FE-B44A-BF6210C3F6E3}" destId="{DF2102C7-4EF4-4A67-9085-6A5D42A9DE05}" srcOrd="0" destOrd="0" presId="urn:microsoft.com/office/officeart/2005/8/layout/vList3"/>
    <dgm:cxn modelId="{3E3725DA-4963-48F4-B186-C474B900991E}" type="presOf" srcId="{20FD2C03-AB8A-48EA-B5F5-51E580F9543F}" destId="{3A29C67D-079E-4D17-84BE-A22615783755}" srcOrd="0" destOrd="0" presId="urn:microsoft.com/office/officeart/2005/8/layout/vList3"/>
    <dgm:cxn modelId="{3AC2CFE5-CEBC-40F0-AD60-4212F00F2E5E}" type="presParOf" srcId="{DF2102C7-4EF4-4A67-9085-6A5D42A9DE05}" destId="{4EBC3C7A-076D-446F-81CF-C835B5DCDFC2}" srcOrd="0" destOrd="0" presId="urn:microsoft.com/office/officeart/2005/8/layout/vList3"/>
    <dgm:cxn modelId="{5D8BC728-CDE1-4EFF-9267-B5A69A664834}" type="presParOf" srcId="{4EBC3C7A-076D-446F-81CF-C835B5DCDFC2}" destId="{B5C15C4C-4402-463D-8790-FC60EF5D4373}" srcOrd="0" destOrd="0" presId="urn:microsoft.com/office/officeart/2005/8/layout/vList3"/>
    <dgm:cxn modelId="{D03F1272-C592-4F9E-9662-66344CF30FEC}" type="presParOf" srcId="{4EBC3C7A-076D-446F-81CF-C835B5DCDFC2}" destId="{726D845B-805E-4552-B72F-528981822904}" srcOrd="1" destOrd="0" presId="urn:microsoft.com/office/officeart/2005/8/layout/vList3"/>
    <dgm:cxn modelId="{D835AC08-4258-473F-B747-72DAFE7AD5FD}" type="presParOf" srcId="{DF2102C7-4EF4-4A67-9085-6A5D42A9DE05}" destId="{76DFCCD5-0F51-42AD-89DA-13F398CD5B3E}" srcOrd="1" destOrd="0" presId="urn:microsoft.com/office/officeart/2005/8/layout/vList3"/>
    <dgm:cxn modelId="{0DCDFFF0-E7A6-4CEA-BB2D-6998DCAB05FC}" type="presParOf" srcId="{DF2102C7-4EF4-4A67-9085-6A5D42A9DE05}" destId="{655A6EA8-6639-463B-806F-D694CF590664}" srcOrd="2" destOrd="0" presId="urn:microsoft.com/office/officeart/2005/8/layout/vList3"/>
    <dgm:cxn modelId="{E8E5C5F5-0ACE-4C99-9A7C-B544B6C941E7}" type="presParOf" srcId="{655A6EA8-6639-463B-806F-D694CF590664}" destId="{45354878-94FA-45D3-A85D-70CDBF5BD061}" srcOrd="0" destOrd="0" presId="urn:microsoft.com/office/officeart/2005/8/layout/vList3"/>
    <dgm:cxn modelId="{DAD8B6A9-9403-4486-A2A5-41E81D725D32}" type="presParOf" srcId="{655A6EA8-6639-463B-806F-D694CF590664}" destId="{DC2B8C9E-5A2B-4298-AEEA-96699B96BE93}" srcOrd="1" destOrd="0" presId="urn:microsoft.com/office/officeart/2005/8/layout/vList3"/>
    <dgm:cxn modelId="{8D3ABC88-BF75-4A6E-A940-5F9D5167CF0D}" type="presParOf" srcId="{DF2102C7-4EF4-4A67-9085-6A5D42A9DE05}" destId="{DA87BEA0-A4A8-406D-98E5-1A84B31D7FEF}" srcOrd="3" destOrd="0" presId="urn:microsoft.com/office/officeart/2005/8/layout/vList3"/>
    <dgm:cxn modelId="{BE5C3EE4-E2A5-48A7-8678-775D3DA639D8}" type="presParOf" srcId="{DF2102C7-4EF4-4A67-9085-6A5D42A9DE05}" destId="{A23CC9DD-BE14-4CAD-BE1D-8BDB4D4C90C3}" srcOrd="4" destOrd="0" presId="urn:microsoft.com/office/officeart/2005/8/layout/vList3"/>
    <dgm:cxn modelId="{59518C97-1D1F-4AD5-B243-EE9BF7C5DCA4}" type="presParOf" srcId="{A23CC9DD-BE14-4CAD-BE1D-8BDB4D4C90C3}" destId="{0C653748-89F2-459A-A761-2B0C3F054D79}" srcOrd="0" destOrd="0" presId="urn:microsoft.com/office/officeart/2005/8/layout/vList3"/>
    <dgm:cxn modelId="{E720059A-A524-4DAF-A95E-E56D6EF13AD9}" type="presParOf" srcId="{A23CC9DD-BE14-4CAD-BE1D-8BDB4D4C90C3}" destId="{7D907318-3E13-4FFA-B5FE-F62B1FA8A325}" srcOrd="1" destOrd="0" presId="urn:microsoft.com/office/officeart/2005/8/layout/vList3"/>
    <dgm:cxn modelId="{D8DFD081-422B-4A1F-BF1C-5505E34AFABF}" type="presParOf" srcId="{DF2102C7-4EF4-4A67-9085-6A5D42A9DE05}" destId="{63993FEB-20C9-4BDE-948E-8D777C2ACD4E}" srcOrd="5" destOrd="0" presId="urn:microsoft.com/office/officeart/2005/8/layout/vList3"/>
    <dgm:cxn modelId="{12C705F0-BB0D-4C23-B30C-50B62CC6901F}" type="presParOf" srcId="{DF2102C7-4EF4-4A67-9085-6A5D42A9DE05}" destId="{FE22E91E-C8C4-4AFE-92A2-3CA7119ED865}" srcOrd="6" destOrd="0" presId="urn:microsoft.com/office/officeart/2005/8/layout/vList3"/>
    <dgm:cxn modelId="{47B1AEEA-82E3-4687-9964-679B41FF1256}" type="presParOf" srcId="{FE22E91E-C8C4-4AFE-92A2-3CA7119ED865}" destId="{F0E67D67-4773-43F9-B8F7-365C66E7D87B}" srcOrd="0" destOrd="0" presId="urn:microsoft.com/office/officeart/2005/8/layout/vList3"/>
    <dgm:cxn modelId="{7787AEF5-6BAA-4FCA-A8A2-778C3CDB8F43}" type="presParOf" srcId="{FE22E91E-C8C4-4AFE-92A2-3CA7119ED865}" destId="{3A29C67D-079E-4D17-84BE-A22615783755}" srcOrd="1" destOrd="0" presId="urn:microsoft.com/office/officeart/2005/8/layout/vList3"/>
    <dgm:cxn modelId="{92901429-3B7D-4DA1-A429-6D9460CF2913}" type="presParOf" srcId="{DF2102C7-4EF4-4A67-9085-6A5D42A9DE05}" destId="{C4B8B153-7755-4BAF-8033-10FAE0F6EBF9}" srcOrd="7" destOrd="0" presId="urn:microsoft.com/office/officeart/2005/8/layout/vList3"/>
    <dgm:cxn modelId="{247580AD-1772-4BCB-B56F-A747E8F10770}" type="presParOf" srcId="{DF2102C7-4EF4-4A67-9085-6A5D42A9DE05}" destId="{CEFB6552-F0A2-4928-878A-1A4891154D1A}" srcOrd="8" destOrd="0" presId="urn:microsoft.com/office/officeart/2005/8/layout/vList3"/>
    <dgm:cxn modelId="{9468C79A-413F-4E46-8391-442C0FB3299C}" type="presParOf" srcId="{CEFB6552-F0A2-4928-878A-1A4891154D1A}" destId="{FE002A1A-3080-4F57-9ACD-2C6C865469FA}" srcOrd="0" destOrd="0" presId="urn:microsoft.com/office/officeart/2005/8/layout/vList3"/>
    <dgm:cxn modelId="{309BBC7E-BEA0-45DB-B439-8492521D01BE}" type="presParOf" srcId="{CEFB6552-F0A2-4928-878A-1A4891154D1A}" destId="{7AD3A7DC-5B41-4F6F-8D64-C66A4D93AC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63C53-256E-4E14-A5DC-5A87FBF42677}">
      <dsp:nvSpPr>
        <dsp:cNvPr id="0" name=""/>
        <dsp:cNvSpPr/>
      </dsp:nvSpPr>
      <dsp:spPr>
        <a:xfrm>
          <a:off x="1883190" y="72131"/>
          <a:ext cx="4082218" cy="3953297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6600"/>
              </a:solidFill>
              <a:latin typeface="+mj-lt"/>
            </a:rPr>
            <a:t>City Stakeholders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Social entrepreneurs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Business leaders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Government/public officials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Social/business investors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Citizens/Civic groups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NPOs/NGOs</a:t>
          </a:r>
          <a:endParaRPr lang="en-US" sz="2000" b="0" kern="1200" dirty="0" smtClean="0">
            <a:solidFill>
              <a:schemeClr val="tx2"/>
            </a:solidFill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0" kern="1200" dirty="0" smtClean="0">
            <a:solidFill>
              <a:schemeClr val="tx2"/>
            </a:solidFill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>
            <a:latin typeface="+mj-lt"/>
          </a:endParaRPr>
        </a:p>
      </dsp:txBody>
      <dsp:txXfrm>
        <a:off x="2427486" y="763958"/>
        <a:ext cx="2993627" cy="1778983"/>
      </dsp:txXfrm>
    </dsp:sp>
    <dsp:sp modelId="{BBD30284-72AB-4B5B-8F79-9A4B24A9AB92}">
      <dsp:nvSpPr>
        <dsp:cNvPr id="0" name=""/>
        <dsp:cNvSpPr/>
      </dsp:nvSpPr>
      <dsp:spPr>
        <a:xfrm>
          <a:off x="3571351" y="2135884"/>
          <a:ext cx="3968247" cy="3714091"/>
        </a:xfrm>
        <a:prstGeom prst="ellipse">
          <a:avLst/>
        </a:prstGeom>
        <a:solidFill>
          <a:schemeClr val="accent3">
            <a:shade val="80000"/>
            <a:alpha val="50000"/>
            <a:hueOff val="-9"/>
            <a:satOff val="3009"/>
            <a:lumOff val="2647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6600"/>
              </a:solidFill>
              <a:latin typeface="+mj-lt"/>
            </a:rPr>
            <a:t>Students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Carey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JHU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MICA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Learning partners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0" kern="1200" dirty="0" smtClean="0">
            <a:latin typeface="+mj-lt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0" kern="1200" dirty="0">
            <a:latin typeface="+mj-lt"/>
          </a:endParaRPr>
        </a:p>
      </dsp:txBody>
      <dsp:txXfrm>
        <a:off x="4784974" y="3095358"/>
        <a:ext cx="2380948" cy="2042750"/>
      </dsp:txXfrm>
    </dsp:sp>
    <dsp:sp modelId="{4A23BA71-929A-4BC3-A03A-D5A7BC5A186A}">
      <dsp:nvSpPr>
        <dsp:cNvPr id="0" name=""/>
        <dsp:cNvSpPr/>
      </dsp:nvSpPr>
      <dsp:spPr>
        <a:xfrm>
          <a:off x="375103" y="2147449"/>
          <a:ext cx="3852935" cy="3690961"/>
        </a:xfrm>
        <a:prstGeom prst="ellipse">
          <a:avLst/>
        </a:prstGeom>
        <a:solidFill>
          <a:schemeClr val="accent3">
            <a:shade val="80000"/>
            <a:alpha val="50000"/>
            <a:hueOff val="-18"/>
            <a:satOff val="6018"/>
            <a:lumOff val="529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6600"/>
              </a:solidFill>
              <a:latin typeface="+mj-lt"/>
            </a:rPr>
            <a:t>Researchers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Carey/JHU/Faculty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Policy groups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Independent scholars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6600"/>
              </a:solidFill>
              <a:latin typeface="+mj-lt"/>
            </a:rPr>
            <a:t>Think tanks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0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/>
        </a:p>
      </dsp:txBody>
      <dsp:txXfrm>
        <a:off x="737921" y="3100947"/>
        <a:ext cx="2311761" cy="203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2E858-6445-47BB-81B2-B2FBE90029B1}">
      <dsp:nvSpPr>
        <dsp:cNvPr id="0" name=""/>
        <dsp:cNvSpPr/>
      </dsp:nvSpPr>
      <dsp:spPr>
        <a:xfrm>
          <a:off x="1283971" y="0"/>
          <a:ext cx="5726426" cy="541020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6600"/>
              </a:solidFill>
              <a:latin typeface="+mj-lt"/>
            </a:rPr>
            <a:t>Building better cities through practice and policy solutions and professional development networks informed by academic knowledge and expertise</a:t>
          </a:r>
          <a:endParaRPr lang="en-US" sz="1200" b="1" kern="1200" dirty="0"/>
        </a:p>
      </dsp:txBody>
      <dsp:txXfrm>
        <a:off x="2122587" y="792305"/>
        <a:ext cx="4049194" cy="3825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2E858-6445-47BB-81B2-B2FBE90029B1}">
      <dsp:nvSpPr>
        <dsp:cNvPr id="0" name=""/>
        <dsp:cNvSpPr/>
      </dsp:nvSpPr>
      <dsp:spPr>
        <a:xfrm>
          <a:off x="1371609" y="0"/>
          <a:ext cx="5704502" cy="525780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6600"/>
              </a:solidFill>
              <a:latin typeface="+mj-lt"/>
            </a:rPr>
            <a:t>Building better cities by  collaborating with knowledge, practice, and policy leaders in urban projects that create sustainable shared value and position them for success </a:t>
          </a:r>
          <a:endParaRPr lang="en-US" sz="2000" b="0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/>
        </a:p>
      </dsp:txBody>
      <dsp:txXfrm>
        <a:off x="2207014" y="769987"/>
        <a:ext cx="4033692" cy="3717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2E858-6445-47BB-81B2-B2FBE90029B1}">
      <dsp:nvSpPr>
        <dsp:cNvPr id="0" name=""/>
        <dsp:cNvSpPr/>
      </dsp:nvSpPr>
      <dsp:spPr>
        <a:xfrm>
          <a:off x="1143003" y="0"/>
          <a:ext cx="5943591" cy="541020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rgbClr val="006600"/>
            </a:solidFill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6600"/>
              </a:solidFill>
              <a:latin typeface="+mj-lt"/>
            </a:rPr>
            <a:t>Building better cities by generating knowledge and expertise that contribute to solving problems and creating opportunities in undervalued, underperforming urban neighborhoods</a:t>
          </a:r>
          <a:endParaRPr lang="en-US" sz="1200" b="1" kern="1200" dirty="0"/>
        </a:p>
      </dsp:txBody>
      <dsp:txXfrm>
        <a:off x="2013422" y="792305"/>
        <a:ext cx="4202753" cy="3825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D845B-805E-4552-B72F-528981822904}">
      <dsp:nvSpPr>
        <dsp:cNvPr id="0" name=""/>
        <dsp:cNvSpPr/>
      </dsp:nvSpPr>
      <dsp:spPr>
        <a:xfrm rot="10800000">
          <a:off x="-1" y="71354"/>
          <a:ext cx="6198872" cy="687475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0" tIns="91440" rIns="91440" bIns="9144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INTEGRITY OF PLACE</a:t>
          </a:r>
        </a:p>
      </dsp:txBody>
      <dsp:txXfrm rot="10800000">
        <a:off x="171868" y="71354"/>
        <a:ext cx="6027003" cy="687475"/>
      </dsp:txXfrm>
    </dsp:sp>
    <dsp:sp modelId="{B5C15C4C-4402-463D-8790-FC60EF5D4373}">
      <dsp:nvSpPr>
        <dsp:cNvPr id="0" name=""/>
        <dsp:cNvSpPr/>
      </dsp:nvSpPr>
      <dsp:spPr>
        <a:xfrm>
          <a:off x="0" y="70577"/>
          <a:ext cx="682642" cy="6874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4">
              <a:lumMod val="7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B8C9E-5A2B-4298-AEEA-96699B96BE93}">
      <dsp:nvSpPr>
        <dsp:cNvPr id="0" name=""/>
        <dsp:cNvSpPr/>
      </dsp:nvSpPr>
      <dsp:spPr>
        <a:xfrm rot="10800000">
          <a:off x="-1" y="894948"/>
          <a:ext cx="6198872" cy="687475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0" tIns="91440" rIns="91440" bIns="914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4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32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HUMAN FLOURISHING</a:t>
          </a:r>
        </a:p>
      </dsp:txBody>
      <dsp:txXfrm rot="10800000">
        <a:off x="171868" y="894948"/>
        <a:ext cx="6027003" cy="687475"/>
      </dsp:txXfrm>
    </dsp:sp>
    <dsp:sp modelId="{45354878-94FA-45D3-A85D-70CDBF5BD061}">
      <dsp:nvSpPr>
        <dsp:cNvPr id="0" name=""/>
        <dsp:cNvSpPr/>
      </dsp:nvSpPr>
      <dsp:spPr>
        <a:xfrm>
          <a:off x="0" y="901410"/>
          <a:ext cx="656834" cy="6874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7318-3E13-4FFA-B5FE-F62B1FA8A325}">
      <dsp:nvSpPr>
        <dsp:cNvPr id="0" name=""/>
        <dsp:cNvSpPr/>
      </dsp:nvSpPr>
      <dsp:spPr>
        <a:xfrm rot="10800000">
          <a:off x="-1" y="1787639"/>
          <a:ext cx="6198872" cy="687475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0" tIns="91440" rIns="91440" bIns="914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32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COMMUNITY RESILIENCE</a:t>
          </a:r>
        </a:p>
      </dsp:txBody>
      <dsp:txXfrm rot="10800000">
        <a:off x="171868" y="1787639"/>
        <a:ext cx="6027003" cy="687475"/>
      </dsp:txXfrm>
    </dsp:sp>
    <dsp:sp modelId="{0C653748-89F2-459A-A761-2B0C3F054D79}">
      <dsp:nvSpPr>
        <dsp:cNvPr id="0" name=""/>
        <dsp:cNvSpPr/>
      </dsp:nvSpPr>
      <dsp:spPr>
        <a:xfrm>
          <a:off x="0" y="1788732"/>
          <a:ext cx="704531" cy="6874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9C67D-079E-4D17-84BE-A22615783755}">
      <dsp:nvSpPr>
        <dsp:cNvPr id="0" name=""/>
        <dsp:cNvSpPr/>
      </dsp:nvSpPr>
      <dsp:spPr>
        <a:xfrm rot="10800000">
          <a:off x="-1" y="2680331"/>
          <a:ext cx="6198872" cy="687475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0" tIns="91440" rIns="91440" bIns="914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4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32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ENGAGED CITIZENSHIP</a:t>
          </a:r>
        </a:p>
      </dsp:txBody>
      <dsp:txXfrm rot="10800000">
        <a:off x="171868" y="2680331"/>
        <a:ext cx="6027003" cy="687475"/>
      </dsp:txXfrm>
    </dsp:sp>
    <dsp:sp modelId="{F0E67D67-4773-43F9-B8F7-365C66E7D87B}">
      <dsp:nvSpPr>
        <dsp:cNvPr id="0" name=""/>
        <dsp:cNvSpPr/>
      </dsp:nvSpPr>
      <dsp:spPr>
        <a:xfrm>
          <a:off x="0" y="2678523"/>
          <a:ext cx="687475" cy="6874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3A7DC-5B41-4F6F-8D64-C66A4D93ACC0}">
      <dsp:nvSpPr>
        <dsp:cNvPr id="0" name=""/>
        <dsp:cNvSpPr/>
      </dsp:nvSpPr>
      <dsp:spPr>
        <a:xfrm rot="10800000">
          <a:off x="-1" y="3573023"/>
          <a:ext cx="6198872" cy="687475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0" tIns="91440" rIns="91440" bIns="914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3200" b="1" kern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rPr>
            <a:t>SHARED PROSPERITY</a:t>
          </a:r>
        </a:p>
      </dsp:txBody>
      <dsp:txXfrm rot="10800000">
        <a:off x="171868" y="3573023"/>
        <a:ext cx="6027003" cy="687475"/>
      </dsp:txXfrm>
    </dsp:sp>
    <dsp:sp modelId="{FE002A1A-3080-4F57-9ACD-2C6C865469FA}">
      <dsp:nvSpPr>
        <dsp:cNvPr id="0" name=""/>
        <dsp:cNvSpPr/>
      </dsp:nvSpPr>
      <dsp:spPr>
        <a:xfrm>
          <a:off x="0" y="3573174"/>
          <a:ext cx="679995" cy="68747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6734FB-C111-4577-B906-F028B96B8C75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9118CA-001B-4044-B803-F3786F755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8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89990F-8030-4E73-9AB8-7D5F3399FC97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96289-1DAA-4FE2-8290-B2DA0E51A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3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9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7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7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9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1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86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5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6289-1DAA-4FE2-8290-B2DA0E51A2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924800" cy="1470025"/>
          </a:xfrm>
          <a:solidFill>
            <a:schemeClr val="bg2">
              <a:alpha val="63000"/>
            </a:schemeClr>
          </a:solidFill>
          <a:effectLst>
            <a:softEdge rad="127000"/>
          </a:effectLst>
        </p:spPr>
        <p:txBody>
          <a:bodyPr/>
          <a:lstStyle>
            <a:lvl1pPr>
              <a:defRPr b="1">
                <a:solidFill>
                  <a:srgbClr val="1F497D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676400" cy="349250"/>
          </a:xfrm>
          <a:solidFill>
            <a:schemeClr val="bg2">
              <a:alpha val="80000"/>
            </a:schemeClr>
          </a:solidFill>
          <a:effectLst>
            <a:softEdge rad="127000"/>
          </a:effectLst>
        </p:spPr>
        <p:txBody>
          <a:bodyPr/>
          <a:lstStyle>
            <a:lvl1pPr>
              <a:defRPr sz="1200">
                <a:latin typeface="Trebuchet MS"/>
                <a:cs typeface="Trebuchet MS"/>
              </a:defRPr>
            </a:lvl1pPr>
          </a:lstStyle>
          <a:p>
            <a:fld id="{B92CA46C-E5BF-2248-A6DA-423FE1D767EA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838200" cy="349249"/>
          </a:xfrm>
          <a:solidFill>
            <a:schemeClr val="bg2">
              <a:alpha val="60000"/>
            </a:schemeClr>
          </a:solidFill>
          <a:effectLst>
            <a:softEdge rad="127000"/>
          </a:effectLst>
        </p:spPr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5029200" cy="381000"/>
          </a:xfrm>
          <a:solidFill>
            <a:schemeClr val="bg2">
              <a:alpha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2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33704E16-65B6-8949-82F3-4A932793E15D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45720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D857B10-6E5C-EC43-990B-E568DB8E27C9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42672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6324F2A-256F-E84C-9A18-A9C7A9FC67D8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41910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0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356350"/>
            <a:ext cx="1524000" cy="349250"/>
          </a:xfrm>
          <a:solidFill>
            <a:schemeClr val="bg2">
              <a:alpha val="75000"/>
            </a:schemeClr>
          </a:solidFill>
          <a:effectLst>
            <a:softEdge rad="127000"/>
          </a:effectLst>
        </p:spPr>
        <p:txBody>
          <a:bodyPr/>
          <a:lstStyle>
            <a:lvl1pPr>
              <a:defRPr sz="1200">
                <a:latin typeface="Trebuchet MS"/>
                <a:cs typeface="Trebuchet MS"/>
              </a:defRPr>
            </a:lvl1pPr>
          </a:lstStyle>
          <a:p>
            <a:fld id="{697BA4B1-F3FC-A34D-BA67-BD9E16A043BC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00800"/>
            <a:ext cx="4953000" cy="304800"/>
          </a:xfrm>
          <a:solidFill>
            <a:schemeClr val="bg2">
              <a:alpha val="75000"/>
            </a:schemeClr>
          </a:solidFill>
          <a:effectLst>
            <a:softEdge rad="127000"/>
          </a:effectLst>
        </p:spPr>
        <p:txBody>
          <a:bodyPr/>
          <a:lstStyle>
            <a:lvl1pPr>
              <a:defRPr sz="1200">
                <a:latin typeface="Trebuchet MS"/>
                <a:cs typeface="Trebuchet MS"/>
              </a:defRPr>
            </a:lvl1pPr>
          </a:lstStyle>
          <a:p>
            <a:pPr algn="r"/>
            <a:r>
              <a:rPr lang="en-US" smtClean="0"/>
              <a:t>CAREY CITYLAB | BETTER CITIES FOR A BETTER WORLD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457200" cy="304800"/>
          </a:xfrm>
        </p:spPr>
        <p:txBody>
          <a:bodyPr/>
          <a:lstStyle>
            <a:lvl1pPr>
              <a:defRPr sz="1200">
                <a:latin typeface="Trebuchet MS"/>
                <a:cs typeface="Trebuchet MS"/>
              </a:defRPr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592745D-EE64-DD42-BCD6-50192DC8AEED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9436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AE8AB3F-297E-C644-A797-0075470FB108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1"/>
            <a:ext cx="50292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49250"/>
          </a:xfrm>
        </p:spPr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024095C-D751-2243-AA7B-C92A7C937032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46482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B735A6E-C565-5745-96CD-4CBE9E6E48EC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37338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3E96933-3A55-AE45-B9C5-057F53A71BD7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42672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" y="6356349"/>
            <a:ext cx="2133600" cy="365125"/>
          </a:xfrm>
        </p:spPr>
        <p:txBody>
          <a:bodyPr/>
          <a:lstStyle>
            <a:lvl1pPr>
              <a:defRPr sz="1200" cap="all" baseline="0">
                <a:latin typeface="Trebuchet MS" panose="020B0603020202020204" pitchFamily="34" charset="0"/>
              </a:defRPr>
            </a:lvl1pPr>
          </a:lstStyle>
          <a:p>
            <a:fld id="{6F921BAD-F084-AE40-89E4-0CC075EAE894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32551"/>
            <a:ext cx="4267200" cy="34924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457200" cy="244475"/>
          </a:xfrm>
        </p:spPr>
        <p:txBody>
          <a:bodyPr/>
          <a:lstStyle>
            <a:lvl1pPr>
              <a:defRPr sz="1200">
                <a:latin typeface="Trebuchet MS" panose="020B0603020202020204" pitchFamily="34" charset="0"/>
              </a:defRPr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4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2551"/>
            <a:ext cx="1219200" cy="273049"/>
          </a:xfrm>
        </p:spPr>
        <p:txBody>
          <a:bodyPr/>
          <a:lstStyle>
            <a:lvl1pPr>
              <a:defRPr sz="1200"/>
            </a:lvl1pPr>
          </a:lstStyle>
          <a:p>
            <a:fld id="{875DCE79-B4FA-E649-A309-EA769EA16CBD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581400" cy="381000"/>
          </a:xfrm>
        </p:spPr>
        <p:txBody>
          <a:bodyPr/>
          <a:lstStyle/>
          <a:p>
            <a:pPr algn="r"/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32551"/>
            <a:ext cx="533400" cy="273049"/>
          </a:xfrm>
        </p:spPr>
        <p:txBody>
          <a:bodyPr/>
          <a:lstStyle>
            <a:lvl1pPr>
              <a:defRPr sz="1200"/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2">
              <a:alpha val="25000"/>
            </a:schemeClr>
          </a:solidFill>
          <a:effectLst>
            <a:glow>
              <a:schemeClr val="bg2">
                <a:alpha val="30000"/>
              </a:schemeClr>
            </a:glow>
            <a:softEdge rad="3175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1524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500CC711-B010-5949-AFDD-29B43729DBA4}" type="datetime1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356351"/>
            <a:ext cx="5943600" cy="34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z="1400" dirty="0" smtClean="0">
                <a:latin typeface="Trebuchet MS"/>
                <a:cs typeface="Trebuchet MS"/>
              </a:rPr>
              <a:t>CAREY CITYLAB | BETTER CITIES FOR A BETTER WORLD  </a:t>
            </a:r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B85D02F3-DB15-4573-B626-C99753B01C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85800" y="6122556"/>
            <a:ext cx="8098155" cy="430644"/>
            <a:chOff x="1295400" y="4572000"/>
            <a:chExt cx="8098155" cy="430644"/>
          </a:xfrm>
        </p:grpSpPr>
        <p:pic>
          <p:nvPicPr>
            <p:cNvPr id="10" name="Picture 9" descr="C:\Users\Owner\AppData\Local\Microsoft\Windows\Temporary Internet Files\Content.IE5\OU390LU4\MC900437026[1].wmf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415" y="4572000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860" y="458544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578146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1508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1F497D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rgbClr val="1F497D"/>
          </a:solidFill>
          <a:latin typeface="Trebuchet MS Bold"/>
          <a:ea typeface="+mn-ea"/>
          <a:cs typeface="Trebuchet MS Bold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hyperlink" Target="mailto:rmilter@jhu.edu" TargetMode="External"/><Relationship Id="rId4" Type="http://schemas.openxmlformats.org/officeDocument/2006/relationships/hyperlink" Target="mailto:lthompson@jh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86C2-27A4-714B-A753-3307A84A3B84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870585" y="1752600"/>
            <a:ext cx="7426419" cy="2590800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190500"/>
          </a:effectLst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1F497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8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CAREY CITYLABS</a:t>
            </a:r>
            <a:br>
              <a:rPr lang="en-US" sz="8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685801" y="3063475"/>
            <a:ext cx="7957184" cy="144494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rgbClr val="1F497D"/>
                </a:solidFill>
                <a:latin typeface="Trebuchet MS Bold"/>
                <a:ea typeface="+mn-ea"/>
                <a:cs typeface="Trebuchet MS Bo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i="1" smtClean="0">
                <a:solidFill>
                  <a:srgbClr val="006600"/>
                </a:solidFill>
              </a:rPr>
              <a:t>Better Cities for a Better World</a:t>
            </a:r>
          </a:p>
          <a:p>
            <a:r>
              <a:rPr lang="en-US" sz="3600" b="1" smtClean="0">
                <a:solidFill>
                  <a:schemeClr val="bg1">
                    <a:lumMod val="50000"/>
                  </a:schemeClr>
                </a:solidFill>
              </a:rPr>
              <a:t>Collaborative Research, Practice, and Learning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C:\Users\lthomps9\AppData\Local\Microsoft\Windows\Temporary Internet Files\Content.IE5\ST0RDBGV\MC9004376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425" flipH="1">
            <a:off x="2364477" y="2888665"/>
            <a:ext cx="36884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8496169"/>
              </p:ext>
            </p:extLst>
          </p:nvPr>
        </p:nvGraphicFramePr>
        <p:xfrm>
          <a:off x="990600" y="304800"/>
          <a:ext cx="7848600" cy="577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488830" y="304800"/>
            <a:ext cx="3137139" cy="1828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F497D"/>
                </a:solidFill>
                <a:latin typeface="Trebuchet MS"/>
              </a:rPr>
              <a:t>   CityLab</a:t>
            </a:r>
          </a:p>
          <a:p>
            <a:pPr algn="l"/>
            <a:r>
              <a:rPr lang="en-US" b="1" dirty="0" smtClean="0">
                <a:solidFill>
                  <a:srgbClr val="1F497D"/>
                </a:solidFill>
                <a:latin typeface="Trebuchet MS"/>
              </a:rPr>
              <a:t>Partners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6096000"/>
            <a:ext cx="8098155" cy="430644"/>
            <a:chOff x="544830" y="5933009"/>
            <a:chExt cx="8098155" cy="430644"/>
          </a:xfrm>
        </p:grpSpPr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63290" y="2743200"/>
            <a:ext cx="2816664" cy="1524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alpha val="48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4"/>
          <p:cNvSpPr txBox="1">
            <a:spLocks/>
          </p:cNvSpPr>
          <p:nvPr/>
        </p:nvSpPr>
        <p:spPr>
          <a:xfrm>
            <a:off x="3048000" y="2819400"/>
            <a:ext cx="3810000" cy="1371600"/>
          </a:xfrm>
          <a:prstGeom prst="rect">
            <a:avLst/>
          </a:prstGeom>
          <a:noFill/>
          <a:ln w="12700" cap="rnd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336600"/>
                </a:solidFill>
                <a:effectLst/>
                <a:latin typeface="Arial Black" pitchFamily="34" charset="0"/>
                <a:ea typeface="MS Mincho"/>
                <a:cs typeface="Aharoni"/>
              </a:rPr>
              <a:t> 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MS Mincho"/>
                <a:cs typeface="Aharoni"/>
              </a:rPr>
              <a:t>BUILDING BETTER CITIES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chemeClr val="tx2"/>
                </a:solidFill>
                <a:latin typeface="Arial Narrow" pitchFamily="34" charset="0"/>
                <a:ea typeface="MS Mincho"/>
                <a:cs typeface="Aharoni"/>
              </a:rPr>
              <a:t>Best Urban Development Practices </a:t>
            </a:r>
            <a:endParaRPr lang="en-US" sz="2000" b="1" i="1" dirty="0" smtClean="0">
              <a:solidFill>
                <a:schemeClr val="tx2"/>
              </a:solidFill>
              <a:effectLst/>
              <a:latin typeface="Arial Narrow" pitchFamily="34" charset="0"/>
              <a:ea typeface="MS Mincho"/>
              <a:cs typeface="Aharon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chemeClr val="tx2"/>
                </a:solidFill>
                <a:effectLst/>
                <a:latin typeface="Arial Narrow" pitchFamily="34" charset="0"/>
                <a:ea typeface="MS Mincho"/>
                <a:cs typeface="Aharoni"/>
              </a:rPr>
              <a:t>Active, Practice-based Learning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chemeClr val="tx2"/>
                </a:solidFill>
                <a:effectLst/>
                <a:latin typeface="Arial Narrow" pitchFamily="34" charset="0"/>
                <a:ea typeface="MS Mincho"/>
                <a:cs typeface="Aharoni"/>
              </a:rPr>
              <a:t>Socially Engaged Research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336600"/>
                </a:solidFill>
                <a:effectLst/>
                <a:latin typeface="Arial Narrow" pitchFamily="34" charset="0"/>
                <a:ea typeface="MS Mincho"/>
                <a:cs typeface="Aharoni"/>
              </a:rPr>
              <a:t> </a:t>
            </a:r>
            <a:endParaRPr lang="en-US" sz="2000" b="1" i="1" dirty="0">
              <a:solidFill>
                <a:srgbClr val="336600"/>
              </a:solidFill>
              <a:effectLst/>
              <a:latin typeface="Arial Narrow" pitchFamily="34" charset="0"/>
              <a:ea typeface="MS Mincho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8062-015E-E84F-BAFF-7A5B1AE1BB8D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56351"/>
            <a:ext cx="6400800" cy="349250"/>
          </a:xfrm>
        </p:spPr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9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2056932"/>
              </p:ext>
            </p:extLst>
          </p:nvPr>
        </p:nvGraphicFramePr>
        <p:xfrm>
          <a:off x="544830" y="457200"/>
          <a:ext cx="829437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2286000" y="457200"/>
            <a:ext cx="4648200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F497D"/>
                </a:solidFill>
                <a:latin typeface="Trebuchet MS"/>
              </a:rPr>
              <a:t>City Stakeholders</a:t>
            </a:r>
            <a:endParaRPr lang="en-US" b="1" dirty="0">
              <a:solidFill>
                <a:srgbClr val="1F497D"/>
              </a:solidFill>
              <a:latin typeface="Trebuchet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830" y="6122556"/>
            <a:ext cx="8098155" cy="430644"/>
            <a:chOff x="544830" y="5933009"/>
            <a:chExt cx="8098155" cy="430644"/>
          </a:xfrm>
        </p:grpSpPr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69FD-E77D-3D41-9FFB-F35690A48CA5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6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3881107"/>
              </p:ext>
            </p:extLst>
          </p:nvPr>
        </p:nvGraphicFramePr>
        <p:xfrm>
          <a:off x="457200" y="457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2857500" y="990600"/>
            <a:ext cx="35052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F497D"/>
                </a:solidFill>
                <a:latin typeface="Trebuchet MS"/>
              </a:rPr>
              <a:t>Students</a:t>
            </a:r>
            <a:endParaRPr lang="en-US" b="1" dirty="0">
              <a:solidFill>
                <a:srgbClr val="1F497D"/>
              </a:solidFill>
              <a:latin typeface="Trebuchet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830" y="6122556"/>
            <a:ext cx="8098155" cy="430644"/>
            <a:chOff x="544830" y="5933009"/>
            <a:chExt cx="8098155" cy="430644"/>
          </a:xfrm>
        </p:grpSpPr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03860" y="6416675"/>
            <a:ext cx="2133600" cy="365125"/>
          </a:xfrm>
        </p:spPr>
        <p:txBody>
          <a:bodyPr/>
          <a:lstStyle/>
          <a:p>
            <a:fld id="{4B8AFEB6-CC66-7B4C-925C-29168564053A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8077783"/>
              </p:ext>
            </p:extLst>
          </p:nvPr>
        </p:nvGraphicFramePr>
        <p:xfrm>
          <a:off x="533400" y="381000"/>
          <a:ext cx="822959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2857500" y="990600"/>
            <a:ext cx="35052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F497D"/>
                </a:solidFill>
                <a:latin typeface="Trebuchet MS"/>
              </a:rPr>
              <a:t>Researchers</a:t>
            </a:r>
            <a:endParaRPr lang="en-US" b="1" dirty="0">
              <a:solidFill>
                <a:srgbClr val="1F497D"/>
              </a:solidFill>
              <a:latin typeface="Trebuchet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830" y="6198756"/>
            <a:ext cx="8098155" cy="430644"/>
            <a:chOff x="544830" y="5933009"/>
            <a:chExt cx="8098155" cy="430644"/>
          </a:xfrm>
        </p:grpSpPr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7A-9A1A-E045-81DF-057BADDC168E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6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86C2-27A4-714B-A753-3307A84A3B84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02816"/>
            <a:ext cx="8305800" cy="4154984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190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Two CityLabs 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Baltimore Jonestown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DC “Ward 5 Works”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Trebuchet MS" pitchFamily="34" charset="0"/>
              </a:rPr>
              <a:t>(</a:t>
            </a:r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Northeast Industrial Gateway) </a:t>
            </a:r>
          </a:p>
        </p:txBody>
      </p:sp>
    </p:spTree>
    <p:extLst>
      <p:ext uri="{BB962C8B-B14F-4D97-AF65-F5344CB8AC3E}">
        <p14:creationId xmlns:p14="http://schemas.microsoft.com/office/powerpoint/2010/main" val="37718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8385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Jonestown Village CityLab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BALTIMORE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Repositioning a historic downtown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HOPE VI neighborhood as a premier urban lifestyle village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7" name="Picture 16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CAREY CITYLAB | BETTER CITIES FOR A BETTER WORLD  |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20200" cy="68580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6248400" y="3033932"/>
            <a:ext cx="2362200" cy="1981200"/>
          </a:xfrm>
          <a:prstGeom prst="star5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BE4-D7AE-324A-B78A-1D52B42857C7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304800" y="381000"/>
            <a:ext cx="8644401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Trebuchet MS" panose="020B0603020202020204" pitchFamily="34" charset="0"/>
              </a:rPr>
              <a:t>Downtown Baltimore Outlook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4830" y="6122556"/>
            <a:ext cx="8098155" cy="430644"/>
            <a:chOff x="544830" y="5933009"/>
            <a:chExt cx="8098155" cy="430644"/>
          </a:xfrm>
        </p:grpSpPr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1343085"/>
            <a:ext cx="8458200" cy="4524315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After 60 years of decline, Baltimore City population grew in 2012 – all downtown 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Annual influx of 8,000 households for the next five years, &gt;half from outside Baltimore City = 40,000 by 2017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Two-thirds younger singles/couples; one-fifth empty nesters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60% market rate rentals; 40% market rate homeowners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313F-0C72-BF4E-90AA-A4DDE66BD4A1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2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</a:t>
            </a:r>
            <a:r>
              <a:rPr lang="en-US" dirty="0" smtClean="0"/>
              <a:t>|BETTER CITIES FOR A BETTER WORLD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4385" y="1143000"/>
            <a:ext cx="701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Jonestown Outlook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endParaRPr lang="en-US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40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Poised to capture </a:t>
            </a:r>
            <a:r>
              <a:rPr lang="en-US" sz="4000" b="1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 </a:t>
            </a:r>
          </a:p>
          <a:p>
            <a:pPr algn="ctr"/>
            <a:r>
              <a:rPr lang="en-US" sz="4000" b="1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substantial </a:t>
            </a:r>
            <a:r>
              <a:rPr lang="en-US" sz="40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share of </a:t>
            </a:r>
            <a:endParaRPr lang="en-US" sz="4000" b="1" i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4000" b="1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downtown </a:t>
            </a:r>
            <a:r>
              <a:rPr lang="en-US" sz="40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Baltimore </a:t>
            </a:r>
            <a:r>
              <a:rPr lang="en-US" sz="4000" b="1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growth</a:t>
            </a:r>
            <a:endParaRPr lang="en-US" sz="4000" b="1" i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4830" y="6096000"/>
            <a:ext cx="8098155" cy="430644"/>
            <a:chOff x="544830" y="5791200"/>
            <a:chExt cx="8098155" cy="430644"/>
          </a:xfrm>
        </p:grpSpPr>
        <p:pic>
          <p:nvPicPr>
            <p:cNvPr id="9" name="Picture 8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791200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0" name="Picture 9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80464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797346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138544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827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Jonestown First Impressions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076" y="1066800"/>
            <a:ext cx="8001000" cy="4724370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2"/>
                </a:solidFill>
                <a:latin typeface="Trebuchet MS" panose="020B0603020202020204" pitchFamily="34" charset="0"/>
              </a:rPr>
              <a:t>A “half-done” canvas of urban </a:t>
            </a:r>
            <a:r>
              <a:rPr lang="en-US" sz="31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space:</a:t>
            </a:r>
            <a:endParaRPr lang="en-US" sz="31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“Invisible” neighborhood identity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Over 60 abandoned lots and buildings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Children playing in the street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Drab, littered, poorly lit streetscapes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Disconnected, undervalued destinations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Few places to eat, drink, hang out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Apathetic residents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Poorly tended residential properties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Sparse tree canopy and green space</a:t>
            </a:r>
            <a:endParaRPr lang="en-US" sz="3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19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Trebuchet MS" pitchFamily="34" charset="0"/>
              </a:rPr>
              <a:t>A Livable 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13118"/>
            <a:ext cx="7086600" cy="3323987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6600"/>
                </a:solidFill>
                <a:latin typeface="Trebuchet MS" panose="020B0603020202020204" pitchFamily="34" charset="0"/>
              </a:rPr>
              <a:t>. . . a dynamic, flourishing ecocommunity of nature, places, people, institutions, cultures, and commerce that enables the present generation to realize their human capabilities without compromising future generations.</a:t>
            </a:r>
          </a:p>
        </p:txBody>
      </p:sp>
      <p:pic>
        <p:nvPicPr>
          <p:cNvPr id="5" name="Picture 2" descr="C:\Users\lthomps9\AppData\Local\Microsoft\Windows\Temporary Internet Files\Content.IE5\ST0RDBGV\MC9004376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425" flipH="1">
            <a:off x="4969619" y="374065"/>
            <a:ext cx="36884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44830" y="6122556"/>
            <a:ext cx="8098155" cy="430644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1529872" y="6383610"/>
            <a:ext cx="6400800" cy="273050"/>
          </a:xfrm>
        </p:spPr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BA84-F9A5-D945-B045-E37B71B85058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3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57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 Second Look</a:t>
            </a:r>
            <a:endParaRPr lang="en-US" sz="4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66885"/>
            <a:ext cx="8001000" cy="4524315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rebuchet MS"/>
                <a:cs typeface="Trebuchet MS"/>
              </a:rPr>
              <a:t>High potential in undervalued assets:</a:t>
            </a:r>
            <a:endParaRPr lang="en-US" sz="3200" b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A rich, curated historical/cultural legacy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Large tracts of undeveloped land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Engaged anchor institutions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Stable small business community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High potential for development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Free public transit circulators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Accessible to harbor area destinations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Resourceful community leaders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20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2672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610600" cy="5016758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Build an attractive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, welcoming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streetscape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Double residential population to 3000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Put vacant properties to productive use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Eliminate the food desert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Double neighborhood destination venues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Create an early childhood learning hub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Raise neighborhood per capita income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Double neighborhood jobs/business venues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Create job ladders out of poverty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Double aggregate property value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27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Jonestown Village 2020 Goals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2478-D50F-C148-811C-1EA600D4B355}" type="datetime1">
              <a:rPr lang="en-US" smtClean="0"/>
              <a:t>8/30/2014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9" name="Picture 8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0" name="Picture 9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200680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14" name="Text Box 4348"/>
          <p:cNvSpPr txBox="1">
            <a:spLocks noChangeArrowheads="1"/>
          </p:cNvSpPr>
          <p:nvPr/>
        </p:nvSpPr>
        <p:spPr bwMode="auto">
          <a:xfrm>
            <a:off x="11849735" y="3915410"/>
            <a:ext cx="1041400" cy="82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rebuchet MS"/>
                <a:ea typeface="Calibri"/>
                <a:cs typeface="Times New Roman"/>
              </a:rPr>
              <a:t>City Springs School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4348"/>
          <p:cNvSpPr txBox="1">
            <a:spLocks noChangeArrowheads="1"/>
          </p:cNvSpPr>
          <p:nvPr/>
        </p:nvSpPr>
        <p:spPr bwMode="auto">
          <a:xfrm>
            <a:off x="533400" y="1219200"/>
            <a:ext cx="8229600" cy="492447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  <a:effectLst>
            <a:softEdge rad="254000"/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Community Association</a:t>
            </a: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Master Plan</a:t>
            </a: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Central</a:t>
            </a:r>
            <a:r>
              <a:rPr lang="en-US" sz="3000" b="1" dirty="0" smtClean="0">
                <a:solidFill>
                  <a:schemeClr val="tx2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  <a:effectLst/>
                <a:ea typeface="Calibri"/>
                <a:cs typeface="Times New Roman"/>
              </a:rPr>
              <a:t>Commons</a:t>
            </a: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</a:t>
            </a:r>
            <a:r>
              <a:rPr lang="en-US" sz="30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SkyFarm</a:t>
            </a:r>
            <a:endParaRPr lang="en-US" sz="3000" b="1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</a:t>
            </a:r>
            <a:r>
              <a:rPr lang="en-US" sz="30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KinderVillage</a:t>
            </a: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/</a:t>
            </a:r>
            <a:r>
              <a:rPr lang="en-US" sz="3000" b="1" dirty="0" smtClean="0">
                <a:solidFill>
                  <a:schemeClr val="tx2"/>
                </a:solidFill>
                <a:effectLst/>
                <a:ea typeface="Calibri"/>
                <a:cs typeface="Times New Roman"/>
              </a:rPr>
              <a:t>Early </a:t>
            </a:r>
            <a:r>
              <a:rPr lang="en-US" sz="3000" b="1" dirty="0" smtClean="0">
                <a:solidFill>
                  <a:schemeClr val="tx2"/>
                </a:solidFill>
                <a:effectLst/>
                <a:ea typeface="Calibri"/>
                <a:cs typeface="Times New Roman"/>
              </a:rPr>
              <a:t>Learning Hub</a:t>
            </a: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</a:t>
            </a:r>
            <a:r>
              <a:rPr lang="en-US" sz="30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MakerSpace</a:t>
            </a:r>
            <a:endParaRPr lang="en-US" sz="30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Corned </a:t>
            </a: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Beef Row</a:t>
            </a: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Hendler Collaboration Café</a:t>
            </a:r>
          </a:p>
          <a:p>
            <a:pPr marL="912813" lvl="1" indent="-461963">
              <a:lnSpc>
                <a:spcPct val="115000"/>
              </a:lnSpc>
              <a:buFont typeface="Symbol"/>
              <a:buChar char=""/>
              <a:tabLst>
                <a:tab pos="520700" algn="l"/>
              </a:tabLst>
            </a:pPr>
            <a:r>
              <a:rPr lang="en-US" sz="3000" b="1" dirty="0" smtClean="0">
                <a:solidFill>
                  <a:schemeClr val="tx2"/>
                </a:solidFill>
                <a:ea typeface="Calibri"/>
                <a:cs typeface="Times New Roman"/>
              </a:rPr>
              <a:t>Jonestown Heritage Festival</a:t>
            </a:r>
            <a:endParaRPr lang="en-US" sz="1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-6350" algn="ctr">
              <a:lnSpc>
                <a:spcPct val="115000"/>
              </a:lnSpc>
              <a:tabLst>
                <a:tab pos="520700" algn="l"/>
              </a:tabLst>
            </a:pPr>
            <a:endParaRPr lang="en-US" sz="4400" b="1" dirty="0" smtClean="0">
              <a:solidFill>
                <a:schemeClr val="tx2"/>
              </a:solidFill>
              <a:effectLst/>
              <a:latin typeface="Trebuchet MS"/>
              <a:ea typeface="Calibri"/>
              <a:cs typeface="Trebuchet MS"/>
            </a:endParaRPr>
          </a:p>
          <a:p>
            <a:pPr marL="450850" lvl="1">
              <a:lnSpc>
                <a:spcPct val="115000"/>
              </a:lnSpc>
              <a:tabLst>
                <a:tab pos="520700" algn="l"/>
              </a:tabLst>
            </a:pPr>
            <a:endParaRPr lang="en-US" sz="3200" dirty="0">
              <a:effectLst/>
              <a:ea typeface="Calibri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4800" y="235447"/>
            <a:ext cx="842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Jonestown CityLab Projects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64845" y="6019800"/>
            <a:ext cx="8098155" cy="430644"/>
            <a:chOff x="544830" y="5933009"/>
            <a:chExt cx="8098155" cy="430644"/>
          </a:xfrm>
        </p:grpSpPr>
        <p:pic>
          <p:nvPicPr>
            <p:cNvPr id="41" name="Picture 40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42" name="Picture 41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43" name="Picture 4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3FF-2F76-0E4D-9634-725B9794B642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0" y="6356351"/>
            <a:ext cx="4343400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2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r="232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Ward 5 Works CityLab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WASHINGTON DC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Transforming a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neglected industrial zone into a vibrant New Economy hub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39484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50-911E-0B49-AC9C-61424CD480EE}" type="datetime1">
              <a:rPr lang="en-US" smtClean="0"/>
              <a:t>8/30/2014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64845" y="6019800"/>
            <a:ext cx="8098155" cy="430644"/>
            <a:chOff x="544830" y="5933009"/>
            <a:chExt cx="8098155" cy="430644"/>
          </a:xfrm>
        </p:grpSpPr>
        <p:pic>
          <p:nvPicPr>
            <p:cNvPr id="28" name="Picture 27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9" name="Picture 28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30" name="Picture 29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22329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CAREY CITYLAB | BETTER CITIES FOR A BETTER WORLD  |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886200" y="1295400"/>
            <a:ext cx="2362200" cy="1981200"/>
          </a:xfrm>
          <a:prstGeom prst="star5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23-9BCB-E049-ADA2-9AA9612183E0}" type="datetime1">
              <a:rPr lang="en-US" smtClean="0"/>
              <a:t>8/30/2014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6046356"/>
            <a:ext cx="8098155" cy="430644"/>
            <a:chOff x="544830" y="5933009"/>
            <a:chExt cx="8098155" cy="430644"/>
          </a:xfrm>
        </p:grpSpPr>
        <p:pic>
          <p:nvPicPr>
            <p:cNvPr id="11" name="Picture 10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40252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04800" y="381000"/>
            <a:ext cx="8644401" cy="914400"/>
          </a:xfrm>
          <a:prstGeom prst="rect">
            <a:avLst/>
          </a:prstGeom>
          <a:solidFill>
            <a:schemeClr val="bg2">
              <a:alpha val="55000"/>
            </a:schemeClr>
          </a:solidFill>
          <a:effectLst>
            <a:softEdge rad="127000"/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Washington DC Outlook</a:t>
            </a:r>
            <a:endParaRPr lang="en-US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95400"/>
            <a:ext cx="8382000" cy="5016758"/>
          </a:xfrm>
          <a:prstGeom prst="rect">
            <a:avLst/>
          </a:prstGeom>
          <a:solidFill>
            <a:schemeClr val="bg2">
              <a:alpha val="90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marL="338138" indent="-338138"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After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decades of 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decline,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DC is rebounding at a faster pace than most US cities 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Public investments (education, transit, infrastructure) attract all demographics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Strong real estate growth (commercial, residential rental/condo)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Strong economic growth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Emerging as one of the country’s most livable cities</a:t>
            </a:r>
          </a:p>
          <a:p>
            <a:pPr marL="338138" indent="-338138">
              <a:buFont typeface="Arial"/>
              <a:buChar char="•"/>
            </a:pPr>
            <a:endParaRPr lang="en-US" sz="32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21" name="Picture 20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2" name="Picture 21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3" name="Picture 2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25</a:t>
            </a:fld>
            <a:endParaRPr lang="en-US"/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53" y="0"/>
            <a:ext cx="91818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EBE-9245-1E4B-A816-6E87D93B391B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685800"/>
            <a:ext cx="4495800" cy="52876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609600" y="624524"/>
            <a:ext cx="4495800" cy="5410200"/>
          </a:xfrm>
          <a:prstGeom prst="rect">
            <a:avLst/>
          </a:prstGeom>
          <a:solidFill>
            <a:schemeClr val="bg2">
              <a:alpha val="55000"/>
            </a:schemeClr>
          </a:solidFill>
          <a:effectLst>
            <a:softEdge rad="127000"/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Ward 5 Works Outlook</a:t>
            </a:r>
          </a:p>
          <a:p>
            <a:pPr algn="l"/>
            <a:endParaRPr lang="en-US" sz="14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4000" b="1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Positioned to anchor the next wave of DC economic growth and industrial diversification   </a:t>
            </a:r>
            <a:endParaRPr lang="en-US" sz="4000" b="1" i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53" y="0"/>
            <a:ext cx="91818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125411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827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Ward 5 Gateway First Impressions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076" y="1066800"/>
            <a:ext cx="8001000" cy="4724370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drab, post-industrial urban wasteland</a:t>
            </a:r>
            <a:r>
              <a:rPr lang="en-US" sz="31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:</a:t>
            </a:r>
            <a:endParaRPr lang="en-US" sz="31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“Invisible” neighborhood identity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Large tracts of vacant land/buildings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Undervalued real estate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Acres of railroad tracks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Drab, littered, poorly lit streetscapes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Disconnected, undervalued destinations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Few places to eat, drink, hang out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Not easily walkable</a:t>
            </a:r>
          </a:p>
          <a:p>
            <a:pPr marL="228600" indent="-228600">
              <a:buFont typeface="Arial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Poorly tended properties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7" name="Picture 16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8" name="Picture 17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9" name="Picture 18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27</a:t>
            </a:fld>
            <a:endParaRPr lang="en-US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53" y="0"/>
            <a:ext cx="91818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125411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EBE-9245-1E4B-A816-6E87D93B391B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827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 Second Look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7772400" cy="4016484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High potential in undervalued assets:</a:t>
            </a:r>
            <a:endParaRPr lang="en-US" sz="31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High-priority, high-visibility site for DC economic development/diversification</a:t>
            </a: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Large </a:t>
            </a:r>
            <a:r>
              <a:rPr lang="en-US" sz="2800" dirty="0">
                <a:solidFill>
                  <a:schemeClr val="tx2"/>
                </a:solidFill>
                <a:latin typeface="Trebuchet MS"/>
                <a:cs typeface="Trebuchet MS"/>
              </a:rPr>
              <a:t>tracts of </a:t>
            </a: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land ripe for development</a:t>
            </a: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Engaged business/civic community</a:t>
            </a:r>
            <a:endParaRPr lang="en-US" sz="28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rebuchet MS"/>
                <a:cs typeface="Trebuchet MS"/>
              </a:rPr>
              <a:t>Stable </a:t>
            </a: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industrial core </a:t>
            </a: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Visionary political/policy leadership</a:t>
            </a: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Emerging “clean/green” DC business sector</a:t>
            </a:r>
          </a:p>
          <a:p>
            <a:pPr marL="350838" indent="-3508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Engaged anchor institutions (e.g., Gallaudet)</a:t>
            </a:r>
            <a:endParaRPr lang="en-US"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4830" y="6036458"/>
            <a:ext cx="8098155" cy="516742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17108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53" y="0"/>
            <a:ext cx="91818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EBE-9245-1E4B-A816-6E87D93B391B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4830" y="6161246"/>
            <a:ext cx="8098155" cy="391954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228600" y="2827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“Ward 5 Works” 2020 Goals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" y="914400"/>
            <a:ext cx="8001000" cy="5170646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Transform Ward 5 Gateway into a state-of-the-art modern industrial hub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Maintain its historic legacy as an industrial zone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Redefine industrial space for the 21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st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century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Redefine urban public works/ infrastructure for the 21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st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century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Expand and diversify DC industrial sector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Promote/incentivize start-ups, scale-ups, clean/green, creative industries</a:t>
            </a:r>
          </a:p>
        </p:txBody>
      </p:sp>
    </p:spTree>
    <p:extLst>
      <p:ext uri="{BB962C8B-B14F-4D97-AF65-F5344CB8AC3E}">
        <p14:creationId xmlns:p14="http://schemas.microsoft.com/office/powerpoint/2010/main" val="5314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86C2-27A4-714B-A753-3307A84A3B84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352" y="412084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The City Challenge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15996"/>
            <a:ext cx="8458199" cy="4555093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Cities are the vital heart of human culture and commerce, producing most of the world’s </a:t>
            </a: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wealth of ideas</a:t>
            </a: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, </a:t>
            </a: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technology, innovation. </a:t>
            </a: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. 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 . . . but . . 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. . . most of humanity lives in urban areas threatened by congestion, poverty, conflict, and environmental degradation that impede their ability to flourish and realize the full value of their potential.</a:t>
            </a:r>
          </a:p>
        </p:txBody>
      </p:sp>
    </p:spTree>
    <p:extLst>
      <p:ext uri="{BB962C8B-B14F-4D97-AF65-F5344CB8AC3E}">
        <p14:creationId xmlns:p14="http://schemas.microsoft.com/office/powerpoint/2010/main" val="558623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53" y="0"/>
            <a:ext cx="91818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EBE-9245-1E4B-A816-6E87D93B391B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4830" y="5943600"/>
            <a:ext cx="8098155" cy="533400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04800" y="235447"/>
            <a:ext cx="842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Ward 5 Works CityLab Projects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" y="1158419"/>
            <a:ext cx="8001000" cy="4708981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Concept design for new DPW hub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Model for DC industrial policy champion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Best practices model for industrial zoning and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Ivy City focus area,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Crummell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, transit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Temporary urbanism plan;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Arcade improvements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Good business neighbor policy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Buffering/nuisance mitigation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Marketing Ward 5</a:t>
            </a:r>
          </a:p>
        </p:txBody>
      </p:sp>
    </p:spTree>
    <p:extLst>
      <p:ext uri="{BB962C8B-B14F-4D97-AF65-F5344CB8AC3E}">
        <p14:creationId xmlns:p14="http://schemas.microsoft.com/office/powerpoint/2010/main" val="5314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2415" y="1828800"/>
            <a:ext cx="8599170" cy="1676400"/>
          </a:xfrm>
          <a:solidFill>
            <a:schemeClr val="bg2">
              <a:alpha val="75000"/>
            </a:schemeClr>
          </a:solidFill>
          <a:effectLst>
            <a:softEdge rad="190500"/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CITYLAB METHODOLOGY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2057400" y="41148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039" y="3011269"/>
            <a:ext cx="844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How does CityLab work?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24" name="Picture 2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5" name="Picture 2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6" name="Picture 2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31</a:t>
            </a:fld>
            <a:endParaRPr lang="en-US"/>
          </a:p>
        </p:txBody>
      </p:sp>
      <p:sp>
        <p:nvSpPr>
          <p:cNvPr id="2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246" y="26874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Collaborative Project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547" y="976626"/>
            <a:ext cx="8472854" cy="5170646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Collaboration between Carey School teams and lab neighborhood stakeholders. 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Goals, strategies, projects, and deliverables are determined by neighborhood stakeholders in consultation with Carey project teams.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Project teams work in 16-week phases and hand work off to the next team.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Project team deliverables are evaluated by neighborhood stakeholders, practice mentors, and Carey faculty.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Teams launch new businesses within 1-2 years</a:t>
            </a:r>
            <a:endParaRPr lang="en-US" sz="3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32</a:t>
            </a:fld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0727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CityLab ReImagination Business Model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77450"/>
              </p:ext>
            </p:extLst>
          </p:nvPr>
        </p:nvGraphicFramePr>
        <p:xfrm>
          <a:off x="457200" y="1371600"/>
          <a:ext cx="8305803" cy="4449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867"/>
                <a:gridCol w="922867"/>
                <a:gridCol w="922867"/>
                <a:gridCol w="922867"/>
                <a:gridCol w="922867"/>
                <a:gridCol w="922867"/>
                <a:gridCol w="922867"/>
                <a:gridCol w="922867"/>
                <a:gridCol w="922867"/>
              </a:tblGrid>
              <a:tr h="10184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GLOBAL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3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REGIONAL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SINGLE SITE / LOCAL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25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BASIC VALUE PROP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PROBLEM/ SOLUTION STRATEGY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&amp; TOC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SOCIAL IMPACT METRICS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BUSINESS MODEL &amp; ORG DESIGN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FINANCIAL METRICS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&amp; ROI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PILOT TESTING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REBOOT/ REDESIGN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LAUNCH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EXIT STRATEGY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7" name="Picture 16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8" name="Picture 17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9" name="Picture 18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33</a:t>
            </a:fld>
            <a:endParaRPr lang="en-US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6200" y="0"/>
            <a:ext cx="9144000" cy="6858000"/>
            <a:chOff x="-1" y="-57023"/>
            <a:chExt cx="9974887" cy="7187346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57023"/>
              <a:ext cx="9974887" cy="718734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98454" y="150610"/>
              <a:ext cx="9360812" cy="677371"/>
            </a:xfrm>
            <a:prstGeom prst="rect">
              <a:avLst/>
            </a:prstGeom>
            <a:solidFill>
              <a:srgbClr val="EEECE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CityLab ReImagination Strategies</a:t>
            </a: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85800" y="988695"/>
            <a:ext cx="7620000" cy="48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vert270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cap="all" spc="200" dirty="0">
                <a:ln w="6350" cap="rnd" cmpd="sng" algn="ctr">
                  <a:solidFill>
                    <a:srgbClr val="08684E"/>
                  </a:solidFill>
                  <a:prstDash val="solid"/>
                  <a:bevel/>
                </a:ln>
                <a:solidFill>
                  <a:srgbClr val="006600"/>
                </a:solidFill>
                <a:effectLst/>
                <a:latin typeface="Tw Cen MT Condensed Extra Bold"/>
                <a:ea typeface="Calibri"/>
                <a:cs typeface="Times New Roman"/>
              </a:rPr>
              <a:t>fostering a livable urban village</a:t>
            </a:r>
          </a:p>
        </p:txBody>
      </p:sp>
      <p:graphicFrame>
        <p:nvGraphicFramePr>
          <p:cNvPr id="47" name="Diagram 46"/>
          <p:cNvGraphicFramePr/>
          <p:nvPr/>
        </p:nvGraphicFramePr>
        <p:xfrm>
          <a:off x="1472565" y="1297622"/>
          <a:ext cx="6198870" cy="426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7" name="Picture 16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8" name="Picture 17" descr="C:\Users\Owner\AppData\Local\Microsoft\Windows\Temporary Internet Files\Content.IE5\OU390LU4\MC900437026[1].wm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34</a:t>
            </a:fld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Foster integrity of PLACE</a:t>
            </a:r>
            <a:endParaRPr lang="en-US" sz="3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7707630" cy="5016758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8925" indent="-288925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Stewardship of the natural habitat and historic legacy</a:t>
            </a:r>
          </a:p>
          <a:p>
            <a:pPr marL="288925" indent="-288925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Attractive, safe, walkable, welcoming streetscapes, public spaces, and multi-use destination venues</a:t>
            </a:r>
          </a:p>
          <a:p>
            <a:pPr marL="288925" indent="-288925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Buildings that enhance the natural environment, historic roots, and social infrastructure</a:t>
            </a:r>
          </a:p>
          <a:p>
            <a:pPr marL="288925" indent="-288925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Smart infrastructure design and execution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35</a:t>
            </a:fld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40" y="31949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Foster flourishing of PEOPLE</a:t>
            </a:r>
            <a:endParaRPr lang="en-US" sz="3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830" y="965827"/>
            <a:ext cx="8230024" cy="5016758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Ample, accessible public amenities and wellness support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Nourishing, affordable, abundant, and accessible food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Safe, attractive, affordable homes for diverse homeowners, renters, and lifestyles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High quality, enriching, and affordable childcare and early childhood education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Healthy growth opportunities </a:t>
            </a:r>
            <a:r>
              <a:rPr lang="en-US" sz="3200" dirty="0">
                <a:solidFill>
                  <a:schemeClr val="tx2"/>
                </a:solidFill>
              </a:rPr>
              <a:t>for people of diverse ages, traditions, and lifestyles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36</a:t>
            </a:fld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82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rebuchet MS" pitchFamily="34" charset="0"/>
                <a:cs typeface="Trebuchet MS"/>
              </a:rPr>
              <a:t>Foster COMMUNITY resilience</a:t>
            </a:r>
            <a:endParaRPr lang="en-US" sz="36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467600" cy="4031873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Social infrastructure for interaction, communication, and neighborliness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Collaborative practices for building shared identity, values,  goals, and solving problems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Branding/bonding events that celebrate community identity, values, traditions, milestones, and connections to place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37</a:t>
            </a:fld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4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9123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Foster engaged CITIZENSHIP</a:t>
            </a:r>
            <a:endParaRPr lang="en-US" sz="3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162800" cy="3046988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Education for personal agency, active citizenship, and civic leadership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Social infrastructures/practices for civic responsibility and action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Responsive and proactive public officials, policy and government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38</a:t>
            </a:fld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5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214" y="56191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Foster shared PROSPERITY</a:t>
            </a:r>
            <a:endParaRPr lang="en-US" sz="3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831" y="1295400"/>
            <a:ext cx="8098154" cy="4524315"/>
          </a:xfrm>
          <a:prstGeom prst="rect">
            <a:avLst/>
          </a:prstGeom>
          <a:solidFill>
            <a:srgbClr val="EEECE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Education for economic competence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Entrepreneurial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conscientious, and adaptive workforce/business 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community 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Robust public, private, and social sector commercial and social investment partnerships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Innovative capitalization of undervalued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assets 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with community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benefits</a:t>
            </a:r>
          </a:p>
          <a:p>
            <a:pPr marL="228600" indent="-2286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Innovative business models 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6" name="Picture 15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39</a:t>
            </a:fld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86C2-27A4-714B-A753-3307A84A3B84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28383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The Competitive Challenge</a:t>
            </a:r>
            <a:endParaRPr lang="en-US" sz="4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7828697" cy="4493538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Globalization, urbanization, and capital mobility intensify global resource competition among cities for vital urban infrastructure, services, and investment. 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Much of the world’s 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wealth is mobile: Capital, intangibles, goods, products.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Cities are anchored in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place.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1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CAREY CITYLABS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09700" y="3962400"/>
            <a:ext cx="6400800" cy="19737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 more information: </a:t>
            </a:r>
            <a:r>
              <a:rPr lang="en-US" b="1" dirty="0" smtClean="0">
                <a:solidFill>
                  <a:srgbClr val="A50021"/>
                </a:solidFill>
                <a:hlinkClick r:id="rId4"/>
              </a:rPr>
              <a:t>lthompson@jhu.edu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</a:p>
          <a:p>
            <a:r>
              <a:rPr lang="en-US" dirty="0" smtClean="0">
                <a:solidFill>
                  <a:srgbClr val="A50021"/>
                </a:solidFill>
                <a:hlinkClick r:id="rId5"/>
              </a:rPr>
              <a:t>rmilter@jhu.edu</a:t>
            </a:r>
            <a:endParaRPr lang="en-US" dirty="0" smtClean="0">
              <a:solidFill>
                <a:srgbClr val="A50021"/>
              </a:solidFill>
            </a:endParaRPr>
          </a:p>
          <a:p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20" name="Subtitle 6"/>
          <p:cNvSpPr txBox="1">
            <a:spLocks/>
          </p:cNvSpPr>
          <p:nvPr/>
        </p:nvSpPr>
        <p:spPr>
          <a:xfrm>
            <a:off x="990600" y="2971800"/>
            <a:ext cx="7086600" cy="1444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i="1" dirty="0" smtClean="0">
                <a:solidFill>
                  <a:srgbClr val="006600"/>
                </a:solidFill>
              </a:rPr>
              <a:t>Better Cities for a Better World</a:t>
            </a:r>
          </a:p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Collaborative Research, Practice, and Learning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C:\Users\lthomps9\AppData\Local\Microsoft\Windows\Temporary Internet Files\Content.IE5\ST0RDBGV\MC9004376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425" flipH="1">
            <a:off x="2417232" y="2812465"/>
            <a:ext cx="36884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26" name="Picture 25" descr="C:\Users\Owner\AppData\Local\Microsoft\Windows\Temporary Internet Files\Content.IE5\OU390LU4\MC900437026[1].wmf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7" name="Picture 26" descr="C:\Users\Owner\AppData\Local\Microsoft\Windows\Temporary Internet Files\Content.IE5\OU390LU4\MC900437026[1].wmf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28" name="Picture 27" descr="C:\Users\Owner\AppData\Local\Microsoft\Windows\Temporary Internet Files\Content.IE5\OU390LU4\MC900437026[1].wmf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18785" cy="3492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49250"/>
          </a:xfrm>
        </p:spPr>
        <p:txBody>
          <a:bodyPr/>
          <a:lstStyle/>
          <a:p>
            <a:fld id="{B85D02F3-DB15-4573-B626-C99753B01C27}" type="slidenum">
              <a:rPr lang="en-US" smtClean="0"/>
              <a:t>40</a:t>
            </a:fld>
            <a:endParaRPr lang="en-US"/>
          </a:p>
        </p:txBody>
      </p:sp>
      <p:sp>
        <p:nvSpPr>
          <p:cNvPr id="3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4000" cy="349250"/>
          </a:xfrm>
        </p:spPr>
        <p:txBody>
          <a:bodyPr/>
          <a:lstStyle/>
          <a:p>
            <a:fld id="{59518B15-4D69-9E43-8071-F45551AAE2F9}" type="datetime1">
              <a:rPr lang="en-US" smtClean="0"/>
              <a:t>8/30/2014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86C2-27A4-714B-A753-3307A84A3B84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Complex Challenges</a:t>
            </a:r>
            <a:endParaRPr lang="en-US" sz="4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35308"/>
            <a:ext cx="8153400" cy="4832092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How do underperforming urban neighborhoods prevent people and whole cities from realizing their full human, cultural, and economic value.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How can people reimagine their own cities and removed barriers to growth?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How can we prepare the next generation of business leaders to create solutions  to these challenges?</a:t>
            </a:r>
          </a:p>
        </p:txBody>
      </p:sp>
    </p:spTree>
    <p:extLst>
      <p:ext uri="{BB962C8B-B14F-4D97-AF65-F5344CB8AC3E}">
        <p14:creationId xmlns:p14="http://schemas.microsoft.com/office/powerpoint/2010/main" val="269607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52400" y="42838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The Baltimore Urban Challenge</a:t>
            </a:r>
            <a:endParaRPr lang="en-US" sz="4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200" y="1524000"/>
            <a:ext cx="8153400" cy="4339650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Post-industrial cities like Baltimore are especially vulnerable in their limited capacity to generate and attract sufficient capital to fuel urban vitality.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How can Baltimore reinvent its business and commercial sector for the post-industrial era to grow its own next generation of Fortune 500 companies?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4830" y="6172200"/>
            <a:ext cx="8098155" cy="430644"/>
            <a:chOff x="544830" y="5933009"/>
            <a:chExt cx="8098155" cy="430644"/>
          </a:xfrm>
        </p:grpSpPr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2F01-85E8-3D42-BF4A-2EF42F5E28F1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53" y="0"/>
            <a:ext cx="91818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EBE-9245-1E4B-A816-6E87D93B391B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32551"/>
            <a:ext cx="4876800" cy="196849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28383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The DC Urban Challenge</a:t>
            </a:r>
            <a:endParaRPr lang="en-US" sz="4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153400" cy="4339650"/>
          </a:xfrm>
          <a:prstGeom prst="rect">
            <a:avLst/>
          </a:prstGeom>
          <a:solidFill>
            <a:schemeClr val="bg2">
              <a:alpha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Rapid gentrification and dense development have transformed the District, but its industrial corridor is neglected and undervalued.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How can DC revitalize its weak industrial sector to strengthen and diversify its economic base?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4830" y="6122556"/>
            <a:ext cx="8098155" cy="430644"/>
            <a:chOff x="544830" y="5933009"/>
            <a:chExt cx="8098155" cy="430644"/>
          </a:xfrm>
        </p:grpSpPr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4" name="Picture 13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33439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86C2-27A4-714B-A753-3307A84A3B84}" type="datetime1">
              <a:rPr lang="en-US" smtClean="0"/>
              <a:t>8/30/2014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" y="412084"/>
            <a:ext cx="85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rebuchet MS" pitchFamily="34" charset="0"/>
              </a:rPr>
              <a:t>Megadevelopment is not Enough!</a:t>
            </a:r>
            <a:endParaRPr lang="en-US" sz="4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64481"/>
            <a:ext cx="8191499" cy="3693319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Big multinational companies and large scale projects create anchors of opportunity and wealth, but they cannot be sufficiently scaled to address the breadth and depth of urban challenges.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Most urban neighborhoods have to be the driving force in creating their own future.</a:t>
            </a:r>
          </a:p>
        </p:txBody>
      </p:sp>
    </p:spTree>
    <p:extLst>
      <p:ext uri="{BB962C8B-B14F-4D97-AF65-F5344CB8AC3E}">
        <p14:creationId xmlns:p14="http://schemas.microsoft.com/office/powerpoint/2010/main" val="285249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30352" y="412084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Taking on the Challenge: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rebuchet MS" pitchFamily="34" charset="0"/>
              </a:rPr>
              <a:t>Carey CityLabs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5800" y="2099370"/>
            <a:ext cx="7696200" cy="3539430"/>
          </a:xfrm>
          <a:prstGeom prst="rect">
            <a:avLst/>
          </a:prstGeom>
          <a:solidFill>
            <a:schemeClr val="bg2">
              <a:alpha val="75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A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diverse, 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multi-sector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collaboration of urban stakeholders sharing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 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knowledge, expertise,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risk, and rewards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to reinvent </a:t>
            </a:r>
            <a:r>
              <a:rPr lang="en-US" sz="3200" dirty="0">
                <a:solidFill>
                  <a:schemeClr val="tx2"/>
                </a:solidFill>
                <a:latin typeface="Trebuchet MS" panose="020B0603020202020204" pitchFamily="34" charset="0"/>
              </a:rPr>
              <a:t>distressed, undervalued 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neighborhoods as catalysts of wealth creation for human flourishing and </a:t>
            </a:r>
            <a:r>
              <a:rPr lang="en-US" sz="3200" i="1" dirty="0" smtClean="0">
                <a:solidFill>
                  <a:srgbClr val="006600"/>
                </a:solidFill>
                <a:latin typeface="Trebuchet MS" panose="020B0603020202020204" pitchFamily="34" charset="0"/>
              </a:rPr>
              <a:t>better business for a better world</a:t>
            </a:r>
            <a:r>
              <a:rPr lang="en-US" sz="3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 </a:t>
            </a:r>
            <a:endParaRPr lang="en-US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4830" y="6046356"/>
            <a:ext cx="8098155" cy="430644"/>
            <a:chOff x="544830" y="5933009"/>
            <a:chExt cx="8098155" cy="430644"/>
          </a:xfrm>
        </p:grpSpPr>
        <p:pic>
          <p:nvPicPr>
            <p:cNvPr id="12" name="Picture 11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45" y="5933009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3" name="Picture 12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90" y="5946458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  <p:pic>
          <p:nvPicPr>
            <p:cNvPr id="15" name="Picture 14" descr="C:\Users\Owner\AppData\Local\Microsoft\Windows\Temporary Internet Files\Content.IE5\OU390LU4\MC900437026[1]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5939155"/>
              <a:ext cx="3025140" cy="417195"/>
            </a:xfrm>
            <a:prstGeom prst="rect">
              <a:avLst/>
            </a:prstGeom>
            <a:noFill/>
            <a:effectLst>
              <a:softEdge rad="177800"/>
            </a:effec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867400" cy="273050"/>
          </a:xfrm>
        </p:spPr>
        <p:txBody>
          <a:bodyPr/>
          <a:lstStyle/>
          <a:p>
            <a:r>
              <a:rPr lang="en-US" dirty="0" smtClean="0"/>
              <a:t>CAREY CITYLAB | BETTER CITIES FOR A BETTER WORLD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2F3-DB15-4573-B626-C99753B01C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368D-8097-3443-9D82-FCC20813D097}" type="datetime1">
              <a:rPr lang="en-US" smtClean="0"/>
              <a:t>8/30/2014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1910</Words>
  <Application>Microsoft Office PowerPoint</Application>
  <PresentationFormat>On-screen Show (4:3)</PresentationFormat>
  <Paragraphs>430</Paragraphs>
  <Slides>40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CITYLAB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CAREY CITYLABS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 Thompson</dc:creator>
  <cp:lastModifiedBy>Lindsay J Thompson</cp:lastModifiedBy>
  <cp:revision>244</cp:revision>
  <cp:lastPrinted>2013-11-12T18:38:21Z</cp:lastPrinted>
  <dcterms:created xsi:type="dcterms:W3CDTF">2013-09-11T21:32:45Z</dcterms:created>
  <dcterms:modified xsi:type="dcterms:W3CDTF">2014-08-30T16:07:50Z</dcterms:modified>
</cp:coreProperties>
</file>